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Layouts/slideLayout15.xml" ContentType="application/vnd.openxmlformats-officedocument.presentationml.slideLayout+xml"/>
  <Default Extension="wmf" ContentType="image/x-wmf"/>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5"/>
  </p:notesMasterIdLst>
  <p:sldIdLst>
    <p:sldId id="258" r:id="rId2"/>
    <p:sldId id="259" r:id="rId3"/>
    <p:sldId id="260" r:id="rId4"/>
    <p:sldId id="261" r:id="rId5"/>
    <p:sldId id="262" r:id="rId6"/>
    <p:sldId id="340"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 id="318" r:id="rId63"/>
    <p:sldId id="319" r:id="rId64"/>
    <p:sldId id="320" r:id="rId65"/>
    <p:sldId id="321" r:id="rId66"/>
    <p:sldId id="322" r:id="rId67"/>
    <p:sldId id="323" r:id="rId68"/>
    <p:sldId id="324" r:id="rId69"/>
    <p:sldId id="325" r:id="rId70"/>
    <p:sldId id="326" r:id="rId71"/>
    <p:sldId id="327" r:id="rId72"/>
    <p:sldId id="328" r:id="rId73"/>
    <p:sldId id="329" r:id="rId74"/>
    <p:sldId id="330" r:id="rId75"/>
    <p:sldId id="331" r:id="rId76"/>
    <p:sldId id="332" r:id="rId77"/>
    <p:sldId id="333" r:id="rId78"/>
    <p:sldId id="334" r:id="rId79"/>
    <p:sldId id="335" r:id="rId80"/>
    <p:sldId id="336" r:id="rId81"/>
    <p:sldId id="337" r:id="rId82"/>
    <p:sldId id="338" r:id="rId83"/>
    <p:sldId id="339" r:id="rId84"/>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91" d="100"/>
          <a:sy n="91" d="100"/>
        </p:scale>
        <p:origin x="-960"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ea typeface="+mn-ea"/>
              </a:defRPr>
            </a:lvl1pPr>
          </a:lstStyle>
          <a:p>
            <a:pPr>
              <a:defRPr/>
            </a:pPr>
            <a:fld id="{C5B543DA-D5C8-4F8D-AD3E-BFF878AEDEDF}" type="datetimeFigureOut">
              <a:rPr lang="zh-CN" altLang="en-US"/>
              <a:pPr>
                <a:defRPr/>
              </a:pPr>
              <a:t>2015/8/11</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endParaRPr lang="zh-CN" altLang="en-US" noProof="0"/>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ea typeface="+mn-ea"/>
              </a:defRPr>
            </a:lvl1pPr>
          </a:lstStyle>
          <a:p>
            <a:pPr>
              <a:defRPr/>
            </a:pPr>
            <a:fld id="{21B4383B-A37B-4944-ABB2-AE21FF48EC53}"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Grp="1" noRot="1" noChangeArrowheads="1" noTextEdit="1"/>
          </p:cNvSpPr>
          <p:nvPr>
            <p:ph type="sldImg"/>
          </p:nvPr>
        </p:nvSpPr>
        <p:spPr bwMode="auto">
          <a:noFill/>
          <a:ln>
            <a:solidFill>
              <a:srgbClr val="000000"/>
            </a:solidFill>
            <a:miter lim="800000"/>
            <a:headEnd/>
            <a:tailEnd/>
          </a:ln>
        </p:spPr>
      </p:sp>
      <p:sp>
        <p:nvSpPr>
          <p:cNvPr id="50178" name="Rectangle 3"/>
          <p:cNvSpPr>
            <a:spLocks noGrp="1" noChangeArrowheads="1"/>
          </p:cNvSpPr>
          <p:nvPr>
            <p:ph type="body" idx="1"/>
          </p:nvPr>
        </p:nvSpPr>
        <p:spPr bwMode="auto">
          <a:xfrm>
            <a:off x="271463" y="4116388"/>
            <a:ext cx="6334125" cy="4116387"/>
          </a:xfrm>
          <a:noFill/>
        </p:spPr>
        <p:txBody>
          <a:bodyPr wrap="square" numCol="1" anchor="t" anchorCtr="0" compatLnSpc="1">
            <a:prstTxWarp prst="textNoShape">
              <a:avLst/>
            </a:prstTxWarp>
          </a:bodyPr>
          <a:lstStyle/>
          <a:p>
            <a:pPr>
              <a:spcBef>
                <a:spcPct val="0"/>
              </a:spcBef>
            </a:pPr>
            <a:r>
              <a:rPr lang="en-US" altLang="zh-CN" smtClean="0"/>
              <a:t>This graphic demonstrates the entire hemostatic process based on the cascade model of hemostasis. The cascade model works well for hemostatic processes observed in the laboratory, where the components are isolated and the processes occur in solution. </a:t>
            </a:r>
          </a:p>
          <a:p>
            <a:pPr>
              <a:spcBef>
                <a:spcPct val="0"/>
              </a:spcBef>
            </a:pPr>
            <a:endParaRPr lang="en-US" altLang="zh-CN" smtClean="0"/>
          </a:p>
          <a:p>
            <a:pPr>
              <a:spcBef>
                <a:spcPct val="0"/>
              </a:spcBef>
            </a:pPr>
            <a:r>
              <a:rPr lang="en-US" altLang="zh-CN" smtClean="0"/>
              <a:t>However, </a:t>
            </a:r>
            <a:r>
              <a:rPr lang="en-US" altLang="zh-CN" i="1" smtClean="0"/>
              <a:t>in vivo,</a:t>
            </a:r>
            <a:r>
              <a:rPr lang="en-US" altLang="zh-CN" smtClean="0"/>
              <a:t> the hemostatic reactions do not occur in solution, but are localized to a phospholipid surface. Another disadvantage of this model is that it does not treat hemostasis as an interactive system.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pPr>
              <a:defRPr/>
            </a:pPr>
            <a:fld id="{83A34EBC-C6F1-4FC6-B51C-4729B462F940}" type="datetimeFigureOut">
              <a:rPr lang="zh-CN" altLang="en-US"/>
              <a:pPr>
                <a:defRPr/>
              </a:pPr>
              <a:t>2015/8/11</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1596AA62-A7F7-4033-B77A-D895DA53932D}" type="slidenum">
              <a:rPr lang="zh-CN" altLang="en-US"/>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1B3A6EDB-2CDF-4E3E-A7EA-7D3ECB821F03}" type="datetimeFigureOut">
              <a:rPr lang="zh-CN" altLang="en-US"/>
              <a:pPr>
                <a:defRPr/>
              </a:pPr>
              <a:t>2015/8/11</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A00DA613-0373-499F-A7B5-2E8BDA3B1D06}" type="slidenum">
              <a:rPr lang="zh-CN" altLang="en-US"/>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8086B1BB-019C-4AB6-BF42-CB16E8FDD025}" type="datetimeFigureOut">
              <a:rPr lang="zh-CN" altLang="en-US"/>
              <a:pPr>
                <a:defRPr/>
              </a:pPr>
              <a:t>2015/8/11</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CA5B6978-0EAA-429F-9791-C0F98FAE93B7}" type="slidenum">
              <a:rPr lang="zh-CN" altLang="en-US"/>
              <a:pPr>
                <a:defRPr/>
              </a:pPr>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1524000" y="190500"/>
            <a:ext cx="7010400" cy="1527175"/>
          </a:xfrm>
        </p:spPr>
        <p:txBody>
          <a:bodyPr/>
          <a:lstStyle/>
          <a:p>
            <a:r>
              <a:rPr lang="zh-CN" altLang="en-US" smtClean="0"/>
              <a:t>单击此处编辑母版标题样式</a:t>
            </a:r>
            <a:endParaRPr lang="zh-CN" altLang="en-US"/>
          </a:p>
        </p:txBody>
      </p:sp>
      <p:sp>
        <p:nvSpPr>
          <p:cNvPr id="3" name="表格占位符 2"/>
          <p:cNvSpPr>
            <a:spLocks noGrp="1"/>
          </p:cNvSpPr>
          <p:nvPr>
            <p:ph type="tbl" idx="1"/>
          </p:nvPr>
        </p:nvSpPr>
        <p:spPr>
          <a:xfrm>
            <a:off x="1524000" y="1905000"/>
            <a:ext cx="7010400" cy="4114800"/>
          </a:xfrm>
        </p:spPr>
        <p:txBody>
          <a:bodyPr rtlCol="0">
            <a:normAutofit/>
          </a:bodyPr>
          <a:lstStyle/>
          <a:p>
            <a:pPr lvl="0"/>
            <a:endParaRPr lang="zh-CN" altLang="en-US" noProof="0" smtClean="0"/>
          </a:p>
        </p:txBody>
      </p:sp>
      <p:sp>
        <p:nvSpPr>
          <p:cNvPr id="4" name="Rectangle 4"/>
          <p:cNvSpPr>
            <a:spLocks noGrp="1" noChangeArrowheads="1"/>
          </p:cNvSpPr>
          <p:nvPr>
            <p:ph type="dt" sz="half" idx="10"/>
          </p:nvPr>
        </p:nvSpPr>
        <p:spPr/>
        <p:txBody>
          <a:bodyPr/>
          <a:lstStyle>
            <a:lvl1pPr>
              <a:defRPr/>
            </a:lvl1pPr>
          </a:lstStyle>
          <a:p>
            <a:pPr>
              <a:defRPr/>
            </a:pPr>
            <a:fld id="{E8CA963C-C77D-4AE9-8BF9-76969CF7D13D}" type="datetimeFigureOut">
              <a:rPr lang="zh-CN" altLang="en-US"/>
              <a:pPr>
                <a:defRPr/>
              </a:pPr>
              <a:t>2015/8/11</a:t>
            </a:fld>
            <a:endParaRPr lang="en-US" altLang="zh-CN"/>
          </a:p>
        </p:txBody>
      </p:sp>
      <p:sp>
        <p:nvSpPr>
          <p:cNvPr id="5" name="Rectangle 5"/>
          <p:cNvSpPr>
            <a:spLocks noGrp="1" noChangeArrowheads="1"/>
          </p:cNvSpPr>
          <p:nvPr>
            <p:ph type="ftr" sz="quarter" idx="11"/>
          </p:nvPr>
        </p:nvSpPr>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p:txBody>
          <a:bodyPr/>
          <a:lstStyle>
            <a:lvl1pPr>
              <a:defRPr/>
            </a:lvl1pPr>
          </a:lstStyle>
          <a:p>
            <a:pPr>
              <a:defRPr/>
            </a:pPr>
            <a:fld id="{B145D169-CB67-4A52-8C94-D88E731ACE49}" type="slidenum">
              <a:rPr lang="zh-CN" altLang="en-US"/>
              <a:pPr>
                <a:defRPr/>
              </a:pPr>
              <a:t>‹#›</a:t>
            </a:fld>
            <a:endParaRPr lang="en-US" altLang="zh-CN"/>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1524000" y="190500"/>
            <a:ext cx="7010400" cy="5829300"/>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3" name="Rectangle 4"/>
          <p:cNvSpPr>
            <a:spLocks noGrp="1" noChangeArrowheads="1"/>
          </p:cNvSpPr>
          <p:nvPr>
            <p:ph type="dt" sz="half" idx="10"/>
          </p:nvPr>
        </p:nvSpPr>
        <p:spPr/>
        <p:txBody>
          <a:bodyPr/>
          <a:lstStyle>
            <a:lvl1pPr>
              <a:defRPr/>
            </a:lvl1pPr>
          </a:lstStyle>
          <a:p>
            <a:pPr>
              <a:defRPr/>
            </a:pPr>
            <a:fld id="{3769F809-D5DB-4B82-A256-6E73AB86C7B2}" type="datetimeFigureOut">
              <a:rPr lang="zh-CN" altLang="en-US"/>
              <a:pPr>
                <a:defRPr/>
              </a:pPr>
              <a:t>2015/8/11</a:t>
            </a:fld>
            <a:endParaRPr lang="en-US" altLang="zh-CN"/>
          </a:p>
        </p:txBody>
      </p:sp>
      <p:sp>
        <p:nvSpPr>
          <p:cNvPr id="4" name="Rectangle 5"/>
          <p:cNvSpPr>
            <a:spLocks noGrp="1" noChangeArrowheads="1"/>
          </p:cNvSpPr>
          <p:nvPr>
            <p:ph type="ftr" sz="quarter" idx="11"/>
          </p:nvPr>
        </p:nvSpPr>
        <p:spPr/>
        <p:txBody>
          <a:bodyPr/>
          <a:lstStyle>
            <a:lvl1pPr>
              <a:defRPr/>
            </a:lvl1pPr>
          </a:lstStyle>
          <a:p>
            <a:pPr>
              <a:defRPr/>
            </a:pPr>
            <a:endParaRPr lang="en-US" altLang="zh-CN"/>
          </a:p>
        </p:txBody>
      </p:sp>
      <p:sp>
        <p:nvSpPr>
          <p:cNvPr id="5" name="Rectangle 6"/>
          <p:cNvSpPr>
            <a:spLocks noGrp="1" noChangeArrowheads="1"/>
          </p:cNvSpPr>
          <p:nvPr>
            <p:ph type="sldNum" sz="quarter" idx="12"/>
          </p:nvPr>
        </p:nvSpPr>
        <p:spPr/>
        <p:txBody>
          <a:bodyPr/>
          <a:lstStyle>
            <a:lvl1pPr>
              <a:defRPr/>
            </a:lvl1pPr>
          </a:lstStyle>
          <a:p>
            <a:pPr>
              <a:defRPr/>
            </a:pPr>
            <a:fld id="{44F61D21-E54A-4B93-9561-B4F2ACFE8689}" type="slidenum">
              <a:rPr lang="zh-CN" altLang="en-US"/>
              <a:pPr>
                <a:defRPr/>
              </a:pPr>
              <a:t>‹#›</a:t>
            </a:fld>
            <a:endParaRPr lang="en-US" altLang="zh-CN"/>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1524000" y="190500"/>
            <a:ext cx="7010400" cy="1527175"/>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1524000" y="1905000"/>
            <a:ext cx="3429000" cy="4114800"/>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5105400" y="1905000"/>
            <a:ext cx="3429000" cy="4114800"/>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Rectangle 4"/>
          <p:cNvSpPr>
            <a:spLocks noGrp="1" noChangeArrowheads="1"/>
          </p:cNvSpPr>
          <p:nvPr>
            <p:ph type="dt" sz="half" idx="10"/>
          </p:nvPr>
        </p:nvSpPr>
        <p:spPr/>
        <p:txBody>
          <a:bodyPr/>
          <a:lstStyle>
            <a:lvl1pPr>
              <a:defRPr/>
            </a:lvl1pPr>
          </a:lstStyle>
          <a:p>
            <a:pPr>
              <a:defRPr/>
            </a:pPr>
            <a:fld id="{09BBB5F7-9C26-40A7-851C-D80BF02D3367}" type="datetimeFigureOut">
              <a:rPr lang="zh-CN" altLang="en-US"/>
              <a:pPr>
                <a:defRPr/>
              </a:pPr>
              <a:t>2015/8/11</a:t>
            </a:fld>
            <a:endParaRPr lang="en-US" altLang="zh-CN"/>
          </a:p>
        </p:txBody>
      </p:sp>
      <p:sp>
        <p:nvSpPr>
          <p:cNvPr id="6" name="Rectangle 5"/>
          <p:cNvSpPr>
            <a:spLocks noGrp="1" noChangeArrowheads="1"/>
          </p:cNvSpPr>
          <p:nvPr>
            <p:ph type="ftr" sz="quarter" idx="11"/>
          </p:nvPr>
        </p:nvSpPr>
        <p:spPr/>
        <p:txBody>
          <a:bodyPr/>
          <a:lstStyle>
            <a:lvl1pPr>
              <a:defRPr/>
            </a:lvl1pPr>
          </a:lstStyle>
          <a:p>
            <a:pPr>
              <a:defRPr/>
            </a:pPr>
            <a:endParaRPr lang="en-US" altLang="zh-CN"/>
          </a:p>
        </p:txBody>
      </p:sp>
      <p:sp>
        <p:nvSpPr>
          <p:cNvPr id="7" name="Rectangle 6"/>
          <p:cNvSpPr>
            <a:spLocks noGrp="1" noChangeArrowheads="1"/>
          </p:cNvSpPr>
          <p:nvPr>
            <p:ph type="sldNum" sz="quarter" idx="12"/>
          </p:nvPr>
        </p:nvSpPr>
        <p:spPr/>
        <p:txBody>
          <a:bodyPr/>
          <a:lstStyle>
            <a:lvl1pPr>
              <a:defRPr/>
            </a:lvl1pPr>
          </a:lstStyle>
          <a:p>
            <a:pPr>
              <a:defRPr/>
            </a:pPr>
            <a:fld id="{692AE5BA-E22C-46F6-8A65-77E0967FAF8C}" type="slidenum">
              <a:rPr lang="zh-CN" altLang="en-US"/>
              <a:pPr>
                <a:defRPr/>
              </a:pPr>
              <a:t>‹#›</a:t>
            </a:fld>
            <a:endParaRPr lang="en-US" altLang="zh-CN"/>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AndTwoObj">
  <p:cSld name="标题，一项大型内容和两项小型内容">
    <p:spTree>
      <p:nvGrpSpPr>
        <p:cNvPr id="1" name=""/>
        <p:cNvGrpSpPr/>
        <p:nvPr/>
      </p:nvGrpSpPr>
      <p:grpSpPr>
        <a:xfrm>
          <a:off x="0" y="0"/>
          <a:ext cx="0" cy="0"/>
          <a:chOff x="0" y="0"/>
          <a:chExt cx="0" cy="0"/>
        </a:xfrm>
      </p:grpSpPr>
      <p:sp>
        <p:nvSpPr>
          <p:cNvPr id="2" name="标题 1"/>
          <p:cNvSpPr>
            <a:spLocks noGrp="1"/>
          </p:cNvSpPr>
          <p:nvPr>
            <p:ph type="title"/>
          </p:nvPr>
        </p:nvSpPr>
        <p:spPr>
          <a:xfrm>
            <a:off x="1524000" y="190500"/>
            <a:ext cx="7010400" cy="1527175"/>
          </a:xfrm>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1524000" y="1905000"/>
            <a:ext cx="3429000" cy="4114800"/>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quarter" idx="2"/>
          </p:nvPr>
        </p:nvSpPr>
        <p:spPr>
          <a:xfrm>
            <a:off x="5105400" y="1905000"/>
            <a:ext cx="3429000" cy="1981200"/>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内容占位符 4"/>
          <p:cNvSpPr>
            <a:spLocks noGrp="1"/>
          </p:cNvSpPr>
          <p:nvPr>
            <p:ph sz="quarter" idx="3"/>
          </p:nvPr>
        </p:nvSpPr>
        <p:spPr>
          <a:xfrm>
            <a:off x="5105400" y="4038600"/>
            <a:ext cx="3429000" cy="1981200"/>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Rectangle 4"/>
          <p:cNvSpPr>
            <a:spLocks noGrp="1" noChangeArrowheads="1"/>
          </p:cNvSpPr>
          <p:nvPr>
            <p:ph type="dt" sz="half" idx="10"/>
          </p:nvPr>
        </p:nvSpPr>
        <p:spPr/>
        <p:txBody>
          <a:bodyPr/>
          <a:lstStyle>
            <a:lvl1pPr>
              <a:defRPr/>
            </a:lvl1pPr>
          </a:lstStyle>
          <a:p>
            <a:pPr>
              <a:defRPr/>
            </a:pPr>
            <a:fld id="{69AE6256-164B-4675-934B-4653887AB935}" type="datetimeFigureOut">
              <a:rPr lang="zh-CN" altLang="en-US"/>
              <a:pPr>
                <a:defRPr/>
              </a:pPr>
              <a:t>2015/8/11</a:t>
            </a:fld>
            <a:endParaRPr lang="en-US" altLang="zh-CN"/>
          </a:p>
        </p:txBody>
      </p:sp>
      <p:sp>
        <p:nvSpPr>
          <p:cNvPr id="7" name="Rectangle 5"/>
          <p:cNvSpPr>
            <a:spLocks noGrp="1" noChangeArrowheads="1"/>
          </p:cNvSpPr>
          <p:nvPr>
            <p:ph type="ftr" sz="quarter" idx="11"/>
          </p:nvPr>
        </p:nvSpPr>
        <p:spPr/>
        <p:txBody>
          <a:bodyPr/>
          <a:lstStyle>
            <a:lvl1pPr>
              <a:defRPr/>
            </a:lvl1pPr>
          </a:lstStyle>
          <a:p>
            <a:pPr>
              <a:defRPr/>
            </a:pPr>
            <a:endParaRPr lang="en-US" altLang="zh-CN"/>
          </a:p>
        </p:txBody>
      </p:sp>
      <p:sp>
        <p:nvSpPr>
          <p:cNvPr id="8" name="Rectangle 6"/>
          <p:cNvSpPr>
            <a:spLocks noGrp="1" noChangeArrowheads="1"/>
          </p:cNvSpPr>
          <p:nvPr>
            <p:ph type="sldNum" sz="quarter" idx="12"/>
          </p:nvPr>
        </p:nvSpPr>
        <p:spPr/>
        <p:txBody>
          <a:bodyPr/>
          <a:lstStyle>
            <a:lvl1pPr>
              <a:defRPr/>
            </a:lvl1pPr>
          </a:lstStyle>
          <a:p>
            <a:pPr>
              <a:defRPr/>
            </a:pPr>
            <a:fld id="{6E696858-C28D-4FF9-8B26-ED6FCC30F046}" type="slidenum">
              <a:rPr lang="zh-CN" altLang="en-US"/>
              <a:pPr>
                <a:defRPr/>
              </a:pPr>
              <a:t>‹#›</a:t>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7E667226-AA9E-466A-87A5-DB7C60563410}" type="datetimeFigureOut">
              <a:rPr lang="zh-CN" altLang="en-US"/>
              <a:pPr>
                <a:defRPr/>
              </a:pPr>
              <a:t>2015/8/11</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659840D9-500E-447B-9E17-1FD6A1F2ED64}" type="slidenum">
              <a:rPr lang="zh-CN" altLang="en-US"/>
              <a:pPr>
                <a:defRPr/>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pPr>
              <a:defRPr/>
            </a:pPr>
            <a:fld id="{5749F950-470D-49CD-A8CB-9684917A7AC5}" type="datetimeFigureOut">
              <a:rPr lang="zh-CN" altLang="en-US"/>
              <a:pPr>
                <a:defRPr/>
              </a:pPr>
              <a:t>2015/8/11</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1D797CE6-ECBD-4DA6-B6D2-0E0C5C71F6C7}" type="slidenum">
              <a:rPr lang="zh-CN" altLang="en-US"/>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p:cNvSpPr>
            <a:spLocks noGrp="1"/>
          </p:cNvSpPr>
          <p:nvPr>
            <p:ph type="dt" sz="half" idx="10"/>
          </p:nvPr>
        </p:nvSpPr>
        <p:spPr/>
        <p:txBody>
          <a:bodyPr/>
          <a:lstStyle>
            <a:lvl1pPr>
              <a:defRPr/>
            </a:lvl1pPr>
          </a:lstStyle>
          <a:p>
            <a:pPr>
              <a:defRPr/>
            </a:pPr>
            <a:fld id="{FE3908F1-7EEB-4381-9683-07DD89135395}" type="datetimeFigureOut">
              <a:rPr lang="zh-CN" altLang="en-US"/>
              <a:pPr>
                <a:defRPr/>
              </a:pPr>
              <a:t>2015/8/11</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511A8032-ED56-4DB4-92F6-EE79022D4EE5}" type="slidenum">
              <a:rPr lang="zh-CN" altLang="en-US"/>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3"/>
          <p:cNvSpPr>
            <a:spLocks noGrp="1"/>
          </p:cNvSpPr>
          <p:nvPr>
            <p:ph type="dt" sz="half" idx="10"/>
          </p:nvPr>
        </p:nvSpPr>
        <p:spPr/>
        <p:txBody>
          <a:bodyPr/>
          <a:lstStyle>
            <a:lvl1pPr>
              <a:defRPr/>
            </a:lvl1pPr>
          </a:lstStyle>
          <a:p>
            <a:pPr>
              <a:defRPr/>
            </a:pPr>
            <a:fld id="{F0FD54C9-9D31-414C-9DAB-15E1B727B7EB}" type="datetimeFigureOut">
              <a:rPr lang="zh-CN" altLang="en-US"/>
              <a:pPr>
                <a:defRPr/>
              </a:pPr>
              <a:t>2015/8/11</a:t>
            </a:fld>
            <a:endParaRPr lang="zh-CN" altLang="en-US"/>
          </a:p>
        </p:txBody>
      </p:sp>
      <p:sp>
        <p:nvSpPr>
          <p:cNvPr id="8" name="页脚占位符 4"/>
          <p:cNvSpPr>
            <a:spLocks noGrp="1"/>
          </p:cNvSpPr>
          <p:nvPr>
            <p:ph type="ftr" sz="quarter" idx="11"/>
          </p:nvPr>
        </p:nvSpPr>
        <p:spPr/>
        <p:txBody>
          <a:bodyPr/>
          <a:lstStyle>
            <a:lvl1pPr>
              <a:defRPr/>
            </a:lvl1pPr>
          </a:lstStyle>
          <a:p>
            <a:pPr>
              <a:defRPr/>
            </a:pPr>
            <a:endParaRPr lang="zh-CN" altLang="en-US"/>
          </a:p>
        </p:txBody>
      </p:sp>
      <p:sp>
        <p:nvSpPr>
          <p:cNvPr id="9" name="灯片编号占位符 5"/>
          <p:cNvSpPr>
            <a:spLocks noGrp="1"/>
          </p:cNvSpPr>
          <p:nvPr>
            <p:ph type="sldNum" sz="quarter" idx="12"/>
          </p:nvPr>
        </p:nvSpPr>
        <p:spPr/>
        <p:txBody>
          <a:bodyPr/>
          <a:lstStyle>
            <a:lvl1pPr>
              <a:defRPr/>
            </a:lvl1pPr>
          </a:lstStyle>
          <a:p>
            <a:pPr>
              <a:defRPr/>
            </a:pPr>
            <a:fld id="{A1476AE0-A07C-48D6-84BA-35B5A2C7B7B6}" type="slidenum">
              <a:rPr lang="zh-CN" altLang="en-US"/>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3"/>
          <p:cNvSpPr>
            <a:spLocks noGrp="1"/>
          </p:cNvSpPr>
          <p:nvPr>
            <p:ph type="dt" sz="half" idx="10"/>
          </p:nvPr>
        </p:nvSpPr>
        <p:spPr/>
        <p:txBody>
          <a:bodyPr/>
          <a:lstStyle>
            <a:lvl1pPr>
              <a:defRPr/>
            </a:lvl1pPr>
          </a:lstStyle>
          <a:p>
            <a:pPr>
              <a:defRPr/>
            </a:pPr>
            <a:fld id="{3CA43098-5314-4048-9AFB-5799E944CBF6}" type="datetimeFigureOut">
              <a:rPr lang="zh-CN" altLang="en-US"/>
              <a:pPr>
                <a:defRPr/>
              </a:pPr>
              <a:t>2015/8/11</a:t>
            </a:fld>
            <a:endParaRPr lang="zh-CN" altLang="en-US"/>
          </a:p>
        </p:txBody>
      </p:sp>
      <p:sp>
        <p:nvSpPr>
          <p:cNvPr id="4" name="页脚占位符 4"/>
          <p:cNvSpPr>
            <a:spLocks noGrp="1"/>
          </p:cNvSpPr>
          <p:nvPr>
            <p:ph type="ftr" sz="quarter" idx="11"/>
          </p:nvPr>
        </p:nvSpPr>
        <p:spPr/>
        <p:txBody>
          <a:bodyPr/>
          <a:lstStyle>
            <a:lvl1pPr>
              <a:defRPr/>
            </a:lvl1pPr>
          </a:lstStyle>
          <a:p>
            <a:pPr>
              <a:defRPr/>
            </a:pPr>
            <a:endParaRPr lang="zh-CN" altLang="en-US"/>
          </a:p>
        </p:txBody>
      </p:sp>
      <p:sp>
        <p:nvSpPr>
          <p:cNvPr id="5" name="灯片编号占位符 5"/>
          <p:cNvSpPr>
            <a:spLocks noGrp="1"/>
          </p:cNvSpPr>
          <p:nvPr>
            <p:ph type="sldNum" sz="quarter" idx="12"/>
          </p:nvPr>
        </p:nvSpPr>
        <p:spPr/>
        <p:txBody>
          <a:bodyPr/>
          <a:lstStyle>
            <a:lvl1pPr>
              <a:defRPr/>
            </a:lvl1pPr>
          </a:lstStyle>
          <a:p>
            <a:pPr>
              <a:defRPr/>
            </a:pPr>
            <a:fld id="{A1058E6B-CDE9-41C7-B400-A6DD2E004C92}" type="slidenum">
              <a:rPr lang="zh-CN" altLang="en-US"/>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8F7DB3CA-AAA8-4ABC-82BC-4B9771BCB2E5}" type="datetimeFigureOut">
              <a:rPr lang="zh-CN" altLang="en-US"/>
              <a:pPr>
                <a:defRPr/>
              </a:pPr>
              <a:t>2015/8/11</a:t>
            </a:fld>
            <a:endParaRPr lang="zh-CN" altLang="en-US"/>
          </a:p>
        </p:txBody>
      </p:sp>
      <p:sp>
        <p:nvSpPr>
          <p:cNvPr id="3" name="页脚占位符 4"/>
          <p:cNvSpPr>
            <a:spLocks noGrp="1"/>
          </p:cNvSpPr>
          <p:nvPr>
            <p:ph type="ftr" sz="quarter" idx="11"/>
          </p:nvPr>
        </p:nvSpPr>
        <p:spPr/>
        <p:txBody>
          <a:bodyPr/>
          <a:lstStyle>
            <a:lvl1pPr>
              <a:defRPr/>
            </a:lvl1pPr>
          </a:lstStyle>
          <a:p>
            <a:pPr>
              <a:defRPr/>
            </a:pPr>
            <a:endParaRPr lang="zh-CN" altLang="en-US"/>
          </a:p>
        </p:txBody>
      </p:sp>
      <p:sp>
        <p:nvSpPr>
          <p:cNvPr id="4" name="灯片编号占位符 5"/>
          <p:cNvSpPr>
            <a:spLocks noGrp="1"/>
          </p:cNvSpPr>
          <p:nvPr>
            <p:ph type="sldNum" sz="quarter" idx="12"/>
          </p:nvPr>
        </p:nvSpPr>
        <p:spPr/>
        <p:txBody>
          <a:bodyPr/>
          <a:lstStyle>
            <a:lvl1pPr>
              <a:defRPr/>
            </a:lvl1pPr>
          </a:lstStyle>
          <a:p>
            <a:pPr>
              <a:defRPr/>
            </a:pPr>
            <a:fld id="{63BE294D-A611-4939-B7AE-9D07A705553D}" type="slidenum">
              <a:rPr lang="zh-CN" altLang="en-US"/>
              <a:pPr>
                <a:defRPr/>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55E66565-142C-47DB-A539-577CE2323ED7}" type="datetimeFigureOut">
              <a:rPr lang="zh-CN" altLang="en-US"/>
              <a:pPr>
                <a:defRPr/>
              </a:pPr>
              <a:t>2015/8/11</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28C06447-7624-48D4-BEAD-D84103A87B28}" type="slidenum">
              <a:rPr lang="zh-CN" altLang="en-US"/>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6C8F7284-36F1-4EAA-B4FA-7B35528BE547}" type="datetimeFigureOut">
              <a:rPr lang="zh-CN" altLang="en-US"/>
              <a:pPr>
                <a:defRPr/>
              </a:pPr>
              <a:t>2015/8/11</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826C4ABE-ADB6-48C8-9EEE-4D852BC05E8F}" type="slidenum">
              <a:rPr lang="zh-CN" altLang="en-US"/>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4514" name="标题占位符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64515" name="文本占位符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ea typeface="+mn-ea"/>
              </a:defRPr>
            </a:lvl1pPr>
          </a:lstStyle>
          <a:p>
            <a:pPr>
              <a:defRPr/>
            </a:pPr>
            <a:fld id="{3C232C01-5E75-4E68-A9E3-A6789615C223}" type="datetimeFigureOut">
              <a:rPr lang="zh-CN" altLang="en-US"/>
              <a:pPr>
                <a:defRPr/>
              </a:pPr>
              <a:t>2015/8/11</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ea typeface="+mn-ea"/>
              </a:defRPr>
            </a:lvl1pPr>
          </a:lstStyle>
          <a:p>
            <a:pPr>
              <a:defRPr/>
            </a:pPr>
            <a:fld id="{7E70EABA-5482-485B-ABC3-34AA658B83E6}"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63" r:id="rId1"/>
    <p:sldLayoutId id="2147483662" r:id="rId2"/>
    <p:sldLayoutId id="2147483661" r:id="rId3"/>
    <p:sldLayoutId id="2147483660" r:id="rId4"/>
    <p:sldLayoutId id="2147483659" r:id="rId5"/>
    <p:sldLayoutId id="2147483658" r:id="rId6"/>
    <p:sldLayoutId id="2147483657" r:id="rId7"/>
    <p:sldLayoutId id="2147483656" r:id="rId8"/>
    <p:sldLayoutId id="2147483655" r:id="rId9"/>
    <p:sldLayoutId id="2147483654" r:id="rId10"/>
    <p:sldLayoutId id="2147483653" r:id="rId11"/>
    <p:sldLayoutId id="2147483664" r:id="rId12"/>
    <p:sldLayoutId id="2147483665" r:id="rId13"/>
    <p:sldLayoutId id="2147483666" r:id="rId14"/>
    <p:sldLayoutId id="2147483667" r:id="rId15"/>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ea typeface="宋体" charset="-122"/>
        </a:defRPr>
      </a:lvl2pPr>
      <a:lvl3pPr algn="ctr" rtl="0" fontAlgn="base">
        <a:spcBef>
          <a:spcPct val="0"/>
        </a:spcBef>
        <a:spcAft>
          <a:spcPct val="0"/>
        </a:spcAft>
        <a:defRPr sz="4400">
          <a:solidFill>
            <a:schemeClr val="tx1"/>
          </a:solidFill>
          <a:latin typeface="Calibri" pitchFamily="34" charset="0"/>
          <a:ea typeface="宋体" charset="-122"/>
        </a:defRPr>
      </a:lvl3pPr>
      <a:lvl4pPr algn="ctr" rtl="0" fontAlgn="base">
        <a:spcBef>
          <a:spcPct val="0"/>
        </a:spcBef>
        <a:spcAft>
          <a:spcPct val="0"/>
        </a:spcAft>
        <a:defRPr sz="4400">
          <a:solidFill>
            <a:schemeClr val="tx1"/>
          </a:solidFill>
          <a:latin typeface="Calibri" pitchFamily="34" charset="0"/>
          <a:ea typeface="宋体" charset="-122"/>
        </a:defRPr>
      </a:lvl4pPr>
      <a:lvl5pPr algn="ctr" rtl="0" fontAlgn="base">
        <a:spcBef>
          <a:spcPct val="0"/>
        </a:spcBef>
        <a:spcAft>
          <a:spcPct val="0"/>
        </a:spcAft>
        <a:defRPr sz="4400">
          <a:solidFill>
            <a:schemeClr val="tx1"/>
          </a:solidFill>
          <a:latin typeface="Calibri" pitchFamily="34" charset="0"/>
          <a:ea typeface="宋体" charset="-122"/>
        </a:defRPr>
      </a:lvl5pPr>
      <a:lvl6pPr marL="457200" algn="ctr" rtl="0" fontAlgn="base">
        <a:spcBef>
          <a:spcPct val="0"/>
        </a:spcBef>
        <a:spcAft>
          <a:spcPct val="0"/>
        </a:spcAft>
        <a:defRPr sz="4400">
          <a:solidFill>
            <a:schemeClr val="tx1"/>
          </a:solidFill>
          <a:latin typeface="Calibri" pitchFamily="34" charset="0"/>
          <a:ea typeface="宋体" charset="-122"/>
        </a:defRPr>
      </a:lvl6pPr>
      <a:lvl7pPr marL="914400" algn="ctr" rtl="0" fontAlgn="base">
        <a:spcBef>
          <a:spcPct val="0"/>
        </a:spcBef>
        <a:spcAft>
          <a:spcPct val="0"/>
        </a:spcAft>
        <a:defRPr sz="4400">
          <a:solidFill>
            <a:schemeClr val="tx1"/>
          </a:solidFill>
          <a:latin typeface="Calibri" pitchFamily="34" charset="0"/>
          <a:ea typeface="宋体" charset="-122"/>
        </a:defRPr>
      </a:lvl7pPr>
      <a:lvl8pPr marL="1371600" algn="ctr" rtl="0" fontAlgn="base">
        <a:spcBef>
          <a:spcPct val="0"/>
        </a:spcBef>
        <a:spcAft>
          <a:spcPct val="0"/>
        </a:spcAft>
        <a:defRPr sz="4400">
          <a:solidFill>
            <a:schemeClr val="tx1"/>
          </a:solidFill>
          <a:latin typeface="Calibri" pitchFamily="34" charset="0"/>
          <a:ea typeface="宋体" charset="-122"/>
        </a:defRPr>
      </a:lvl8pPr>
      <a:lvl9pPr marL="1828800" algn="ctr" rtl="0" fontAlgn="base">
        <a:spcBef>
          <a:spcPct val="0"/>
        </a:spcBef>
        <a:spcAft>
          <a:spcPct val="0"/>
        </a:spcAft>
        <a:defRPr sz="4400">
          <a:solidFill>
            <a:schemeClr val="tx1"/>
          </a:solidFill>
          <a:latin typeface="Calibri" pitchFamily="34" charset="0"/>
          <a:ea typeface="宋体" charset="-122"/>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audio" Target="22.wav" TargetMode="External"/><Relationship Id="rId5" Type="http://schemas.openxmlformats.org/officeDocument/2006/relationships/image" Target="../media/image2.png"/><Relationship Id="rId4" Type="http://schemas.openxmlformats.org/officeDocument/2006/relationships/image" Target="../media/image1.jpe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5.xml"/><Relationship Id="rId1" Type="http://schemas.openxmlformats.org/officeDocument/2006/relationships/vmlDrawing" Target="../drawings/vmlDrawing2.vml"/><Relationship Id="rId5" Type="http://schemas.openxmlformats.org/officeDocument/2006/relationships/oleObject" Target="../embeddings/oleObject4.bin"/><Relationship Id="rId4" Type="http://schemas.openxmlformats.org/officeDocument/2006/relationships/oleObject" Target="../embeddings/oleObject3.bin"/></Relationships>
</file>

<file path=ppt/slides/_rels/slide51.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5.v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ctrTitle" idx="4294967295"/>
          </p:nvPr>
        </p:nvSpPr>
        <p:spPr>
          <a:xfrm>
            <a:off x="1079500" y="1052513"/>
            <a:ext cx="8064500" cy="1439862"/>
          </a:xfrm>
        </p:spPr>
        <p:txBody>
          <a:bodyPr rtlCol="0" anchor="b">
            <a:normAutofit fontScale="90000"/>
          </a:bodyPr>
          <a:lstStyle/>
          <a:p>
            <a:pPr fontAlgn="auto">
              <a:spcAft>
                <a:spcPts val="0"/>
              </a:spcAft>
              <a:defRPr/>
            </a:pPr>
            <a:r>
              <a:rPr lang="en-US" altLang="zh-CN" sz="6400" dirty="0" smtClean="0">
                <a:solidFill>
                  <a:srgbClr val="6600FF"/>
                </a:solidFill>
              </a:rPr>
              <a:t/>
            </a:r>
            <a:br>
              <a:rPr lang="en-US" altLang="zh-CN" sz="6400" dirty="0" smtClean="0">
                <a:solidFill>
                  <a:srgbClr val="6600FF"/>
                </a:solidFill>
              </a:rPr>
            </a:br>
            <a:r>
              <a:rPr lang="zh-CN" altLang="en-US" sz="5000" b="1" dirty="0" smtClean="0">
                <a:solidFill>
                  <a:srgbClr val="FF3300"/>
                </a:solidFill>
              </a:rPr>
              <a:t>合理用血的辩证思考</a:t>
            </a:r>
            <a:endParaRPr lang="en-US" altLang="zh-CN" sz="5000" b="1" dirty="0" smtClean="0">
              <a:solidFill>
                <a:srgbClr val="6600FF"/>
              </a:solidFill>
            </a:endParaRPr>
          </a:p>
        </p:txBody>
      </p:sp>
      <p:sp>
        <p:nvSpPr>
          <p:cNvPr id="3075" name="Rectangle 5"/>
          <p:cNvSpPr>
            <a:spLocks noGrp="1" noChangeArrowheads="1"/>
          </p:cNvSpPr>
          <p:nvPr>
            <p:ph type="subTitle" idx="4294967295"/>
          </p:nvPr>
        </p:nvSpPr>
        <p:spPr>
          <a:xfrm>
            <a:off x="1187450" y="3429000"/>
            <a:ext cx="7162800" cy="863600"/>
          </a:xfrm>
        </p:spPr>
        <p:txBody>
          <a:bodyPr/>
          <a:lstStyle/>
          <a:p>
            <a:pPr marL="0" indent="0" algn="ctr">
              <a:buFont typeface="Wingdings" pitchFamily="2" charset="2"/>
              <a:buNone/>
            </a:pPr>
            <a:r>
              <a:rPr lang="zh-CN" altLang="en-US" b="1" smtClean="0">
                <a:solidFill>
                  <a:srgbClr val="0000FF"/>
                </a:solidFill>
              </a:rPr>
              <a:t>解放军</a:t>
            </a:r>
            <a:r>
              <a:rPr lang="en-US" altLang="zh-CN" b="1" smtClean="0">
                <a:solidFill>
                  <a:srgbClr val="0000FF"/>
                </a:solidFill>
              </a:rPr>
              <a:t>307</a:t>
            </a:r>
            <a:r>
              <a:rPr lang="zh-CN" altLang="en-US" b="1" smtClean="0">
                <a:solidFill>
                  <a:srgbClr val="0000FF"/>
                </a:solidFill>
              </a:rPr>
              <a:t>医院  骆群</a:t>
            </a:r>
            <a:endParaRPr lang="zh-CN" altLang="en-US" b="1" smtClean="0">
              <a:solidFill>
                <a:srgbClr val="0000FF"/>
              </a:solidFill>
              <a:ea typeface="华文行楷"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ChangeArrowheads="1"/>
          </p:cNvSpPr>
          <p:nvPr>
            <p:ph type="title"/>
          </p:nvPr>
        </p:nvSpPr>
        <p:spPr>
          <a:xfrm>
            <a:off x="1524000" y="190500"/>
            <a:ext cx="7010400" cy="1293813"/>
          </a:xfrm>
        </p:spPr>
        <p:txBody>
          <a:bodyPr/>
          <a:lstStyle/>
          <a:p>
            <a:r>
              <a:rPr lang="zh-CN" altLang="en-US" smtClean="0"/>
              <a:t>注意事项：</a:t>
            </a:r>
          </a:p>
        </p:txBody>
      </p:sp>
      <p:sp>
        <p:nvSpPr>
          <p:cNvPr id="27650" name="Rectangle 3"/>
          <p:cNvSpPr>
            <a:spLocks noGrp="1" noChangeArrowheads="1"/>
          </p:cNvSpPr>
          <p:nvPr>
            <p:ph idx="1"/>
          </p:nvPr>
        </p:nvSpPr>
        <p:spPr>
          <a:xfrm>
            <a:off x="1042988" y="1773238"/>
            <a:ext cx="7416800" cy="4476750"/>
          </a:xfrm>
        </p:spPr>
        <p:txBody>
          <a:bodyPr/>
          <a:lstStyle/>
          <a:p>
            <a:pPr>
              <a:lnSpc>
                <a:spcPct val="120000"/>
              </a:lnSpc>
            </a:pPr>
            <a:r>
              <a:rPr lang="zh-CN" altLang="en-US" sz="2000" b="1" smtClean="0"/>
              <a:t>注：①红细胞的主要功能是携带氧到组织细胞。贫血及容量不足都会影响机体氧输送，但这两者的生理影响不一样的。失血达总血容量</a:t>
            </a:r>
            <a:r>
              <a:rPr lang="en-US" altLang="zh-CN" sz="2000" b="1" smtClean="0"/>
              <a:t>30%</a:t>
            </a:r>
            <a:r>
              <a:rPr lang="zh-CN" altLang="en-US" sz="2000" b="1" smtClean="0"/>
              <a:t>才会有明显的低血容量表现，年轻体健的患者补充足够液体（晶体液或胶体液）就可以完全纠正其失血造成的血容量不足。全血或血浆不宜用作扩容剂。血容量补足之后，输血目的是提高血液的携氧能力，首选红细胞制品。晶体液或并用胶体液扩容，结合红细胞输注，也适用于大量输血。</a:t>
            </a:r>
            <a:br>
              <a:rPr lang="zh-CN" altLang="en-US" sz="2000" b="1" smtClean="0"/>
            </a:br>
            <a:r>
              <a:rPr lang="zh-CN" altLang="en-US" sz="2100" smtClean="0"/>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3"/>
          <p:cNvSpPr>
            <a:spLocks noGrp="1" noChangeArrowheads="1"/>
          </p:cNvSpPr>
          <p:nvPr>
            <p:ph idx="1"/>
          </p:nvPr>
        </p:nvSpPr>
        <p:spPr>
          <a:xfrm>
            <a:off x="827088" y="1905000"/>
            <a:ext cx="7707312" cy="2532063"/>
          </a:xfrm>
        </p:spPr>
        <p:txBody>
          <a:bodyPr/>
          <a:lstStyle/>
          <a:p>
            <a:pPr>
              <a:lnSpc>
                <a:spcPct val="120000"/>
              </a:lnSpc>
            </a:pPr>
            <a:r>
              <a:rPr lang="zh-CN" altLang="en-US" sz="2000" b="1" smtClean="0"/>
              <a:t>　② 无器官器质性病变的患者，只要血容量正常，红细胞压积达</a:t>
            </a:r>
            <a:r>
              <a:rPr lang="en-US" altLang="zh-CN" sz="2000" b="1" smtClean="0"/>
              <a:t>0.20</a:t>
            </a:r>
            <a:r>
              <a:rPr lang="zh-CN" altLang="en-US" sz="2000" b="1" smtClean="0"/>
              <a:t>（血红蛋白＞</a:t>
            </a:r>
            <a:r>
              <a:rPr lang="en-US" altLang="zh-CN" sz="2000" b="1" smtClean="0"/>
              <a:t>60g/L</a:t>
            </a:r>
            <a:r>
              <a:rPr lang="zh-CN" altLang="en-US" sz="2000" b="1" smtClean="0"/>
              <a:t>）的贫血不影响组织氧合</a:t>
            </a:r>
            <a:r>
              <a:rPr lang="en-US" altLang="zh-CN" sz="2000" b="1" smtClean="0"/>
              <a:t>.</a:t>
            </a:r>
            <a:r>
              <a:rPr lang="zh-CN" altLang="en-US" sz="2000" b="1" smtClean="0"/>
              <a:t>急性贫血患者</a:t>
            </a:r>
            <a:r>
              <a:rPr lang="en-US" altLang="zh-CN" sz="2000" b="1" smtClean="0"/>
              <a:t>,</a:t>
            </a:r>
            <a:r>
              <a:rPr lang="zh-CN" altLang="en-US" sz="2000" b="1" smtClean="0"/>
              <a:t>动脉血氧含量的降低可以被心输出血的增加及氧离曲线右移而代偿；当然，心肺功能不会和代谢率增高的患者应保持血红蛋白浓度＞</a:t>
            </a:r>
            <a:r>
              <a:rPr lang="en-US" altLang="zh-CN" sz="2000" b="1" smtClean="0"/>
              <a:t>100g/L</a:t>
            </a:r>
            <a:r>
              <a:rPr lang="zh-CN" altLang="en-US" sz="2000" b="1" smtClean="0"/>
              <a:t>以保证足够的氧输送。</a:t>
            </a:r>
            <a:br>
              <a:rPr lang="zh-CN" altLang="en-US" sz="2000" b="1" smtClean="0"/>
            </a:br>
            <a:endParaRPr lang="zh-CN" altLang="en-US" sz="2000" b="1"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3"/>
          <p:cNvSpPr>
            <a:spLocks noGrp="1" noChangeArrowheads="1"/>
          </p:cNvSpPr>
          <p:nvPr>
            <p:ph idx="1"/>
          </p:nvPr>
        </p:nvSpPr>
        <p:spPr>
          <a:xfrm>
            <a:off x="1258888" y="1557338"/>
            <a:ext cx="7131050" cy="4114800"/>
          </a:xfrm>
        </p:spPr>
        <p:txBody>
          <a:bodyPr/>
          <a:lstStyle/>
          <a:p>
            <a:pPr>
              <a:lnSpc>
                <a:spcPct val="115000"/>
              </a:lnSpc>
            </a:pPr>
            <a:r>
              <a:rPr lang="zh-CN" altLang="en-US" sz="1600" smtClean="0"/>
              <a:t>　</a:t>
            </a:r>
            <a:r>
              <a:rPr lang="zh-CN" altLang="en-US" sz="1800" b="1" smtClean="0"/>
              <a:t>③ 手术患者在血小板＞</a:t>
            </a:r>
            <a:r>
              <a:rPr lang="en-US" altLang="zh-CN" sz="1800" b="1" smtClean="0"/>
              <a:t>50×109/L</a:t>
            </a:r>
            <a:r>
              <a:rPr lang="zh-CN" altLang="en-US" sz="1800" b="1" smtClean="0"/>
              <a:t>时</a:t>
            </a:r>
            <a:r>
              <a:rPr lang="en-US" altLang="zh-CN" sz="1800" b="1" smtClean="0"/>
              <a:t>,</a:t>
            </a:r>
            <a:r>
              <a:rPr lang="zh-CN" altLang="en-US" sz="1800" b="1" smtClean="0"/>
              <a:t>一般不会发生出血增多．血小板功能低下（如继发于术前阿斯匹林治疗）对出血的影响比血小板计数更重要．手术类型和范围、出血速率、控制出血的能力、出血所致后果的大小以及影响血小板功能的相关因素（如体外循环、肾衰、严重肝病用药）等，都是决定是否输血小板的指征。分娩功能的相关因素（如体外循环、肾衰、严惩肝病用药）等，都是决定是否输血小板的指征。分娩妇女血小板可能会低于 </a:t>
            </a:r>
            <a:r>
              <a:rPr lang="en-US" altLang="zh-CN" sz="1800" b="1" smtClean="0"/>
              <a:t>50×109/L(</a:t>
            </a:r>
            <a:r>
              <a:rPr lang="zh-CN" altLang="en-US" sz="1800" b="1" smtClean="0"/>
              <a:t>妊娠性血小板</a:t>
            </a:r>
            <a:r>
              <a:rPr lang="en-US" altLang="zh-CN" sz="1800" b="1" smtClean="0"/>
              <a:t>)</a:t>
            </a:r>
            <a:r>
              <a:rPr lang="zh-CN" altLang="en-US" sz="1800" b="1" smtClean="0"/>
              <a:t>而不一定输血小板，因输血小板后的峰值决定其效果，缓慢输入的效果较差，所以输血小板时应快速输注，并一次性足量使用。</a:t>
            </a:r>
            <a:br>
              <a:rPr lang="zh-CN" altLang="en-US" sz="1800" b="1" smtClean="0"/>
            </a:br>
            <a:r>
              <a:rPr lang="zh-CN" altLang="en-US" sz="1600" smtClean="0"/>
              <a:t>　　</a:t>
            </a:r>
            <a:br>
              <a:rPr lang="zh-CN" altLang="en-US" sz="1600" smtClean="0"/>
            </a:br>
            <a:endParaRPr lang="zh-CN" altLang="en-US" sz="160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3"/>
          <p:cNvSpPr>
            <a:spLocks noGrp="1" noChangeArrowheads="1"/>
          </p:cNvSpPr>
          <p:nvPr>
            <p:ph idx="1"/>
          </p:nvPr>
        </p:nvSpPr>
        <p:spPr>
          <a:xfrm>
            <a:off x="1187450" y="1700213"/>
            <a:ext cx="7010400" cy="4114800"/>
          </a:xfrm>
        </p:spPr>
        <p:txBody>
          <a:bodyPr/>
          <a:lstStyle/>
          <a:p>
            <a:pPr>
              <a:lnSpc>
                <a:spcPct val="115000"/>
              </a:lnSpc>
            </a:pPr>
            <a:r>
              <a:rPr lang="zh-CN" altLang="en-US" sz="2000" b="1" smtClean="0"/>
              <a:t>④ 只要纤维蛋白原浓度大于</a:t>
            </a:r>
            <a:r>
              <a:rPr lang="en-US" altLang="zh-CN" sz="2000" b="1" smtClean="0"/>
              <a:t>0.8g/l</a:t>
            </a:r>
            <a:r>
              <a:rPr lang="zh-CN" altLang="en-US" sz="2000" b="1" smtClean="0"/>
              <a:t>，即使凝血因子只有正常的</a:t>
            </a:r>
            <a:r>
              <a:rPr lang="en-US" altLang="zh-CN" sz="2000" b="1" smtClean="0"/>
              <a:t>30%</a:t>
            </a:r>
            <a:r>
              <a:rPr lang="zh-CN" altLang="en-US" sz="2000" b="1" smtClean="0"/>
              <a:t>，凝血功能仍可能维持正常。即患者血液置换量达全身血液总量，实际上还会有三分之一自体成分（包括凝血因子）保留在体内，仍然有足够的凝血功能。应当注意，休克没得到及时纠正，可导致消耗性凝血障碍。</a:t>
            </a:r>
            <a:r>
              <a:rPr lang="en-US" altLang="zh-CN" sz="2000" b="1" smtClean="0"/>
              <a:t>FFP</a:t>
            </a:r>
            <a:r>
              <a:rPr lang="zh-CN" altLang="en-US" sz="2000" b="1" smtClean="0"/>
              <a:t>的使用，必须达到</a:t>
            </a:r>
            <a:r>
              <a:rPr lang="en-US" altLang="zh-CN" sz="2000" b="1" smtClean="0"/>
              <a:t>10~15ml/kg,</a:t>
            </a:r>
            <a:r>
              <a:rPr lang="zh-CN" altLang="en-US" sz="2000" b="1" smtClean="0"/>
              <a:t>才能有效。禁止用</a:t>
            </a:r>
            <a:r>
              <a:rPr lang="en-US" altLang="zh-CN" sz="2000" b="1" smtClean="0"/>
              <a:t>FFP</a:t>
            </a:r>
            <a:r>
              <a:rPr lang="zh-CN" altLang="en-US" sz="2000" b="1" smtClean="0"/>
              <a:t>作为扩容剂，禁止用</a:t>
            </a:r>
            <a:r>
              <a:rPr lang="en-US" altLang="zh-CN" sz="2000" b="1" smtClean="0"/>
              <a:t>FFP</a:t>
            </a:r>
            <a:r>
              <a:rPr lang="zh-CN" altLang="en-US" sz="2000" b="1" smtClean="0"/>
              <a:t>促进伤口愈合。</a:t>
            </a:r>
            <a:br>
              <a:rPr lang="zh-CN" altLang="en-US" sz="2000" b="1" smtClean="0"/>
            </a:br>
            <a:endParaRPr lang="zh-CN" altLang="en-US" sz="2000" b="1"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ChangeArrowheads="1"/>
          </p:cNvSpPr>
          <p:nvPr>
            <p:ph type="title"/>
          </p:nvPr>
        </p:nvSpPr>
        <p:spPr>
          <a:xfrm>
            <a:off x="1524000" y="333375"/>
            <a:ext cx="7010400" cy="1384300"/>
          </a:xfrm>
        </p:spPr>
        <p:txBody>
          <a:bodyPr/>
          <a:lstStyle/>
          <a:p>
            <a:r>
              <a:rPr lang="zh-CN" altLang="en-US" smtClean="0">
                <a:solidFill>
                  <a:srgbClr val="FF3300"/>
                </a:solidFill>
              </a:rPr>
              <a:t>内科输血指南</a:t>
            </a:r>
          </a:p>
        </p:txBody>
      </p:sp>
      <p:sp>
        <p:nvSpPr>
          <p:cNvPr id="31746" name="Rectangle 3"/>
          <p:cNvSpPr>
            <a:spLocks noGrp="1" noChangeArrowheads="1"/>
          </p:cNvSpPr>
          <p:nvPr>
            <p:ph idx="1"/>
          </p:nvPr>
        </p:nvSpPr>
        <p:spPr>
          <a:xfrm>
            <a:off x="1258888" y="1905000"/>
            <a:ext cx="7634287" cy="4332288"/>
          </a:xfrm>
        </p:spPr>
        <p:txBody>
          <a:bodyPr/>
          <a:lstStyle/>
          <a:p>
            <a:pPr>
              <a:lnSpc>
                <a:spcPct val="120000"/>
              </a:lnSpc>
            </a:pPr>
            <a:r>
              <a:rPr lang="zh-CN" altLang="en-US" sz="2100" smtClean="0"/>
              <a:t> </a:t>
            </a:r>
            <a:r>
              <a:rPr lang="zh-CN" altLang="en-US" sz="2000" b="1" smtClean="0"/>
              <a:t>一、 红细胞：</a:t>
            </a:r>
            <a:br>
              <a:rPr lang="zh-CN" altLang="en-US" sz="2000" b="1" smtClean="0"/>
            </a:br>
            <a:r>
              <a:rPr lang="zh-CN" altLang="en-US" sz="2000" b="1" smtClean="0"/>
              <a:t>　　用于红细胞破坏过多、丢失或生成障碍引起的慢性贫血并伴缺氧症状。血红蛋白＜</a:t>
            </a:r>
            <a:r>
              <a:rPr lang="en-US" altLang="zh-CN" sz="2000" b="1" smtClean="0"/>
              <a:t>60g/L</a:t>
            </a:r>
            <a:r>
              <a:rPr lang="zh-CN" altLang="en-US" sz="2000" b="1" smtClean="0"/>
              <a:t>或红细胞压积＜</a:t>
            </a:r>
            <a:r>
              <a:rPr lang="en-US" altLang="zh-CN" sz="2000" b="1" smtClean="0"/>
              <a:t>0.2</a:t>
            </a:r>
            <a:r>
              <a:rPr lang="zh-CN" altLang="en-US" sz="2000" b="1" smtClean="0"/>
              <a:t>时可考虑输注．</a:t>
            </a:r>
          </a:p>
          <a:p>
            <a:pPr>
              <a:lnSpc>
                <a:spcPct val="120000"/>
              </a:lnSpc>
            </a:pPr>
            <a:r>
              <a:rPr lang="zh-CN" altLang="en-US" sz="2000" b="1" smtClean="0"/>
              <a:t>用于内科急性出血引起的血红蛋白和血容量的迅速下降并伴有缺氧症状。血红蛋白＜</a:t>
            </a:r>
            <a:r>
              <a:rPr lang="en-US" altLang="zh-CN" sz="2000" b="1" smtClean="0"/>
              <a:t>70g/L</a:t>
            </a:r>
            <a:r>
              <a:rPr lang="zh-CN" altLang="en-US" sz="2000" b="1" smtClean="0"/>
              <a:t>或红细胞压积＜</a:t>
            </a:r>
            <a:r>
              <a:rPr lang="en-US" altLang="zh-CN" sz="2000" b="1" smtClean="0"/>
              <a:t>0.22</a:t>
            </a:r>
            <a:r>
              <a:rPr lang="zh-CN" altLang="en-US" sz="2000" b="1" smtClean="0"/>
              <a:t>，或出现失血性休克时考虑输注，但晶体液或并用胶体液扩容仍是治疗失血性休克的主要输血方案。</a:t>
            </a:r>
            <a:br>
              <a:rPr lang="zh-CN" altLang="en-US" sz="2000" b="1" smtClean="0"/>
            </a:br>
            <a:r>
              <a:rPr lang="zh-CN" altLang="en-US" sz="2000" b="1" smtClean="0"/>
              <a:t/>
            </a:r>
            <a:br>
              <a:rPr lang="zh-CN" altLang="en-US" sz="2000" b="1" smtClean="0"/>
            </a:br>
            <a:endParaRPr lang="zh-CN" altLang="en-US" sz="2000" b="1"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476375" y="549275"/>
            <a:ext cx="3527425" cy="792163"/>
          </a:xfrm>
        </p:spPr>
        <p:txBody>
          <a:bodyPr rtlCol="0">
            <a:normAutofit fontScale="90000"/>
          </a:bodyPr>
          <a:lstStyle/>
          <a:p>
            <a:pPr fontAlgn="auto">
              <a:spcAft>
                <a:spcPts val="0"/>
              </a:spcAft>
              <a:defRPr/>
            </a:pPr>
            <a:r>
              <a:rPr lang="zh-CN" altLang="en-US" sz="3800" smtClean="0"/>
              <a:t> 血小板：</a:t>
            </a:r>
            <a:br>
              <a:rPr lang="zh-CN" altLang="en-US" sz="3800" smtClean="0"/>
            </a:br>
            <a:endParaRPr lang="zh-CN" altLang="en-US" sz="3800" smtClean="0"/>
          </a:p>
        </p:txBody>
      </p:sp>
      <p:sp>
        <p:nvSpPr>
          <p:cNvPr id="32770" name="Rectangle 3"/>
          <p:cNvSpPr>
            <a:spLocks noGrp="1" noChangeArrowheads="1"/>
          </p:cNvSpPr>
          <p:nvPr>
            <p:ph idx="1"/>
          </p:nvPr>
        </p:nvSpPr>
        <p:spPr>
          <a:xfrm>
            <a:off x="1524000" y="1557338"/>
            <a:ext cx="7010400" cy="4462462"/>
          </a:xfrm>
        </p:spPr>
        <p:txBody>
          <a:bodyPr/>
          <a:lstStyle/>
          <a:p>
            <a:pPr>
              <a:lnSpc>
                <a:spcPct val="90000"/>
              </a:lnSpc>
            </a:pPr>
            <a:r>
              <a:rPr lang="zh-CN" altLang="en-US" sz="2100" smtClean="0"/>
              <a:t>　　血小板计数和临床出血症状结合决定是否输注血小板，血小板输注指征：</a:t>
            </a:r>
            <a:br>
              <a:rPr lang="zh-CN" altLang="en-US" sz="2100" smtClean="0"/>
            </a:br>
            <a:r>
              <a:rPr lang="zh-CN" altLang="en-US" sz="2100" smtClean="0"/>
              <a:t>　　血小板计数＞</a:t>
            </a:r>
            <a:r>
              <a:rPr lang="en-US" altLang="zh-CN" sz="2100" smtClean="0"/>
              <a:t>50×109/L </a:t>
            </a:r>
            <a:r>
              <a:rPr lang="zh-CN" altLang="en-US" sz="2100" smtClean="0"/>
              <a:t>一般不需输注</a:t>
            </a:r>
            <a:br>
              <a:rPr lang="zh-CN" altLang="en-US" sz="2100" smtClean="0"/>
            </a:br>
            <a:r>
              <a:rPr lang="zh-CN" altLang="en-US" sz="2100" smtClean="0"/>
              <a:t>　　血小板</a:t>
            </a:r>
            <a:r>
              <a:rPr lang="en-US" altLang="zh-CN" sz="2100" smtClean="0"/>
              <a:t>10-50×109/L </a:t>
            </a:r>
            <a:r>
              <a:rPr lang="zh-CN" altLang="en-US" sz="2100" smtClean="0"/>
              <a:t>根据临床出血情况决定</a:t>
            </a:r>
            <a:r>
              <a:rPr lang="en-US" altLang="zh-CN" sz="2100" smtClean="0"/>
              <a:t>,</a:t>
            </a:r>
            <a:r>
              <a:rPr lang="zh-CN" altLang="en-US" sz="2100" smtClean="0"/>
              <a:t>可考虑输注</a:t>
            </a:r>
            <a:br>
              <a:rPr lang="zh-CN" altLang="en-US" sz="2100" smtClean="0"/>
            </a:br>
            <a:r>
              <a:rPr lang="zh-CN" altLang="en-US" sz="2100" smtClean="0"/>
              <a:t>　　血小板计数＜</a:t>
            </a:r>
            <a:r>
              <a:rPr lang="en-US" altLang="zh-CN" sz="2100" smtClean="0"/>
              <a:t>5×109/L </a:t>
            </a:r>
            <a:r>
              <a:rPr lang="zh-CN" altLang="en-US" sz="2100" smtClean="0"/>
              <a:t>应立即输血小板防止出血</a:t>
            </a:r>
            <a:br>
              <a:rPr lang="zh-CN" altLang="en-US" sz="2100" smtClean="0"/>
            </a:br>
            <a:r>
              <a:rPr lang="zh-CN" altLang="en-US" sz="2100" smtClean="0"/>
              <a:t>　　预防性输注不可滥用</a:t>
            </a:r>
            <a:r>
              <a:rPr lang="en-US" altLang="zh-CN" sz="2100" smtClean="0"/>
              <a:t>,</a:t>
            </a:r>
            <a:r>
              <a:rPr lang="zh-CN" altLang="en-US" sz="2100" smtClean="0"/>
              <a:t>防止产生同种免疫导致输注无效</a:t>
            </a:r>
            <a:r>
              <a:rPr lang="en-US" altLang="zh-CN" sz="2100" smtClean="0"/>
              <a:t>.</a:t>
            </a:r>
            <a:r>
              <a:rPr lang="zh-CN" altLang="en-US" sz="2100" smtClean="0"/>
              <a:t>有出血表现时应一次足量输注并测</a:t>
            </a:r>
            <a:r>
              <a:rPr lang="en-US" altLang="zh-CN" sz="2100" smtClean="0"/>
              <a:t>CCI</a:t>
            </a:r>
            <a:r>
              <a:rPr lang="zh-CN" altLang="en-US" sz="2100" smtClean="0"/>
              <a:t>值。</a:t>
            </a:r>
            <a:br>
              <a:rPr lang="zh-CN" altLang="en-US" sz="2100" smtClean="0"/>
            </a:br>
            <a:r>
              <a:rPr lang="zh-CN" altLang="en-US" sz="2100" smtClean="0"/>
              <a:t>　　</a:t>
            </a:r>
            <a:r>
              <a:rPr lang="en-US" altLang="zh-CN" sz="2100" smtClean="0"/>
              <a:t>CCI=</a:t>
            </a:r>
            <a:r>
              <a:rPr lang="zh-CN" altLang="en-US" sz="2100" smtClean="0"/>
              <a:t>（输注后血小板计数</a:t>
            </a:r>
            <a:r>
              <a:rPr lang="en-US" altLang="zh-CN" sz="2100" smtClean="0"/>
              <a:t>-</a:t>
            </a:r>
            <a:r>
              <a:rPr lang="zh-CN" altLang="en-US" sz="2100" smtClean="0"/>
              <a:t>输注前血小板计数）（</a:t>
            </a:r>
            <a:r>
              <a:rPr lang="en-US" altLang="zh-CN" sz="2100" smtClean="0"/>
              <a:t>1011</a:t>
            </a:r>
            <a:r>
              <a:rPr lang="zh-CN" altLang="en-US" sz="2100" smtClean="0"/>
              <a:t>）</a:t>
            </a:r>
            <a:r>
              <a:rPr lang="en-US" altLang="zh-CN" sz="2100" smtClean="0"/>
              <a:t>×</a:t>
            </a:r>
            <a:r>
              <a:rPr lang="zh-CN" altLang="en-US" sz="2100" smtClean="0"/>
              <a:t>体表面积</a:t>
            </a:r>
            <a:r>
              <a:rPr lang="en-US" altLang="zh-CN" sz="2100" smtClean="0"/>
              <a:t>(M2)/</a:t>
            </a:r>
            <a:r>
              <a:rPr lang="zh-CN" altLang="en-US" sz="2100" smtClean="0"/>
              <a:t>输入血小板总数</a:t>
            </a:r>
            <a:r>
              <a:rPr lang="en-US" altLang="zh-CN" sz="2100" smtClean="0"/>
              <a:t>(1011)</a:t>
            </a:r>
            <a:br>
              <a:rPr lang="en-US" altLang="zh-CN" sz="2100" smtClean="0"/>
            </a:br>
            <a:r>
              <a:rPr lang="zh-CN" altLang="en-US" sz="2100" smtClean="0"/>
              <a:t>　　注：输注后血小板计数为输注后一小时测定值．</a:t>
            </a:r>
            <a:r>
              <a:rPr lang="en-US" altLang="zh-CN" sz="2100" smtClean="0"/>
              <a:t>CCI</a:t>
            </a:r>
            <a:r>
              <a:rPr lang="zh-CN" altLang="en-US" sz="2100" smtClean="0"/>
              <a:t>＞</a:t>
            </a:r>
            <a:r>
              <a:rPr lang="en-US" altLang="zh-CN" sz="2100" smtClean="0"/>
              <a:t>10</a:t>
            </a:r>
            <a:r>
              <a:rPr lang="zh-CN" altLang="en-US" sz="2100" smtClean="0"/>
              <a:t>者为输注有效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524000" y="549275"/>
            <a:ext cx="7010400" cy="1008063"/>
          </a:xfrm>
        </p:spPr>
        <p:txBody>
          <a:bodyPr rtlCol="0">
            <a:normAutofit fontScale="90000"/>
          </a:bodyPr>
          <a:lstStyle/>
          <a:p>
            <a:pPr fontAlgn="auto">
              <a:spcAft>
                <a:spcPts val="0"/>
              </a:spcAft>
              <a:defRPr/>
            </a:pPr>
            <a:r>
              <a:rPr lang="zh-CN" altLang="en-US" sz="3800" smtClean="0"/>
              <a:t>血浆：</a:t>
            </a:r>
            <a:br>
              <a:rPr lang="zh-CN" altLang="en-US" sz="3800" smtClean="0"/>
            </a:br>
            <a:endParaRPr lang="zh-CN" altLang="en-US" sz="3800" smtClean="0"/>
          </a:p>
        </p:txBody>
      </p:sp>
      <p:sp>
        <p:nvSpPr>
          <p:cNvPr id="17411" name="Rectangle 3"/>
          <p:cNvSpPr>
            <a:spLocks noGrp="1" noChangeArrowheads="1"/>
          </p:cNvSpPr>
          <p:nvPr>
            <p:ph idx="1"/>
          </p:nvPr>
        </p:nvSpPr>
        <p:spPr>
          <a:xfrm>
            <a:off x="1524000" y="1905000"/>
            <a:ext cx="7010400" cy="4332288"/>
          </a:xfrm>
        </p:spPr>
        <p:txBody>
          <a:bodyPr rtlCol="0">
            <a:normAutofit fontScale="92500" lnSpcReduction="10000"/>
          </a:bodyPr>
          <a:lstStyle/>
          <a:p>
            <a:pPr fontAlgn="auto">
              <a:lnSpc>
                <a:spcPct val="115000"/>
              </a:lnSpc>
              <a:spcAft>
                <a:spcPts val="0"/>
              </a:spcAft>
              <a:buFont typeface="Arial" panose="020B0604020202020204" pitchFamily="34" charset="0"/>
              <a:buChar char="•"/>
              <a:defRPr/>
            </a:pPr>
            <a:r>
              <a:rPr lang="zh-CN" altLang="en-US" sz="2100" smtClean="0"/>
              <a:t> </a:t>
            </a:r>
            <a:r>
              <a:rPr lang="zh-CN" altLang="en-US" sz="1900" b="1" smtClean="0"/>
              <a:t>新鲜冰冻血浆：</a:t>
            </a:r>
          </a:p>
          <a:p>
            <a:pPr fontAlgn="auto">
              <a:lnSpc>
                <a:spcPct val="115000"/>
              </a:lnSpc>
              <a:spcAft>
                <a:spcPts val="0"/>
              </a:spcAft>
              <a:buFont typeface="Wingdings" pitchFamily="2" charset="2"/>
              <a:buNone/>
              <a:defRPr/>
            </a:pPr>
            <a:r>
              <a:rPr lang="zh-CN" altLang="en-US" sz="1900" b="1" smtClean="0"/>
              <a:t>            用于各种原因（先天性、后天获得性、输入大量陈旧库血等）引起的多种凝血因子</a:t>
            </a:r>
            <a:r>
              <a:rPr lang="en-US" altLang="zh-CN" sz="1900" b="1" smtClean="0"/>
              <a:t>Ⅱ</a:t>
            </a:r>
            <a:r>
              <a:rPr lang="zh-CN" altLang="en-US" sz="1900" b="1" smtClean="0"/>
              <a:t>、</a:t>
            </a:r>
            <a:r>
              <a:rPr lang="en-US" altLang="zh-CN" sz="1900" b="1" smtClean="0"/>
              <a:t>Ⅴ</a:t>
            </a:r>
            <a:r>
              <a:rPr lang="zh-CN" altLang="en-US" sz="1900" b="1" smtClean="0"/>
              <a:t>、</a:t>
            </a:r>
            <a:r>
              <a:rPr lang="en-US" altLang="zh-CN" sz="1900" b="1" smtClean="0"/>
              <a:t>Ⅶ</a:t>
            </a:r>
            <a:r>
              <a:rPr lang="zh-CN" altLang="en-US" sz="1900" b="1" smtClean="0"/>
              <a:t>、</a:t>
            </a:r>
            <a:r>
              <a:rPr lang="en-US" altLang="zh-CN" sz="1900" b="1" smtClean="0"/>
              <a:t>Ⅸ</a:t>
            </a:r>
            <a:r>
              <a:rPr lang="zh-CN" altLang="en-US" sz="1900" b="1" smtClean="0"/>
              <a:t>、</a:t>
            </a:r>
            <a:r>
              <a:rPr lang="en-US" altLang="zh-CN" sz="1900" b="1" smtClean="0"/>
              <a:t>Ⅹ</a:t>
            </a:r>
            <a:r>
              <a:rPr lang="zh-CN" altLang="en-US" sz="1900" b="1" smtClean="0"/>
              <a:t>、</a:t>
            </a:r>
            <a:r>
              <a:rPr lang="en-US" altLang="zh-CN" sz="1900" b="1" smtClean="0"/>
              <a:t>Ⅺ</a:t>
            </a:r>
            <a:r>
              <a:rPr lang="zh-CN" altLang="en-US" sz="1900" b="1" smtClean="0"/>
              <a:t>或抗凝血酶</a:t>
            </a:r>
            <a:r>
              <a:rPr lang="en-US" altLang="zh-CN" sz="1900" b="1" smtClean="0"/>
              <a:t>Ⅲ</a:t>
            </a:r>
            <a:r>
              <a:rPr lang="zh-CN" altLang="en-US" sz="1900" b="1" smtClean="0"/>
              <a:t>缺乏</a:t>
            </a:r>
            <a:r>
              <a:rPr lang="en-US" altLang="zh-CN" sz="1900" b="1" smtClean="0"/>
              <a:t>,</a:t>
            </a:r>
            <a:r>
              <a:rPr lang="zh-CN" altLang="en-US" sz="1900" b="1" smtClean="0"/>
              <a:t>并伴有出血表现时输注。一般需输入</a:t>
            </a:r>
            <a:r>
              <a:rPr lang="en-US" altLang="zh-CN" sz="1900" b="1" smtClean="0"/>
              <a:t>10~15ml/kg</a:t>
            </a:r>
            <a:r>
              <a:rPr lang="zh-CN" altLang="en-US" sz="1900" b="1" smtClean="0"/>
              <a:t>体重新鲜冰冻血浆。</a:t>
            </a:r>
            <a:br>
              <a:rPr lang="zh-CN" altLang="en-US" sz="1900" b="1" smtClean="0"/>
            </a:br>
            <a:endParaRPr lang="zh-CN" altLang="en-US" sz="1900" b="1" smtClean="0"/>
          </a:p>
          <a:p>
            <a:pPr fontAlgn="auto">
              <a:lnSpc>
                <a:spcPct val="115000"/>
              </a:lnSpc>
              <a:spcAft>
                <a:spcPts val="0"/>
              </a:spcAft>
              <a:buFont typeface="Arial" panose="020B0604020202020204" pitchFamily="34" charset="0"/>
              <a:buChar char="•"/>
              <a:defRPr/>
            </a:pPr>
            <a:r>
              <a:rPr lang="zh-CN" altLang="en-US" sz="1900" b="1" smtClean="0"/>
              <a:t>新鲜液体血浆：</a:t>
            </a:r>
            <a:br>
              <a:rPr lang="zh-CN" altLang="en-US" sz="1900" b="1" smtClean="0"/>
            </a:br>
            <a:r>
              <a:rPr lang="zh-CN" altLang="en-US" sz="1900" b="1" smtClean="0"/>
              <a:t>　　主要用于补充多种凝血因子（特别是</a:t>
            </a:r>
            <a:r>
              <a:rPr lang="en-US" altLang="zh-CN" sz="1900" b="1" smtClean="0"/>
              <a:t>Ⅷ</a:t>
            </a:r>
            <a:r>
              <a:rPr lang="zh-CN" altLang="en-US" sz="1900" b="1" smtClean="0"/>
              <a:t>因子）缺陷及严重肝病患者。</a:t>
            </a:r>
            <a:br>
              <a:rPr lang="zh-CN" altLang="en-US" sz="1900" b="1" smtClean="0"/>
            </a:br>
            <a:endParaRPr lang="zh-CN" altLang="en-US" sz="1900" b="1" smtClean="0"/>
          </a:p>
          <a:p>
            <a:pPr fontAlgn="auto">
              <a:lnSpc>
                <a:spcPct val="115000"/>
              </a:lnSpc>
              <a:spcAft>
                <a:spcPts val="0"/>
              </a:spcAft>
              <a:buFont typeface="Arial" panose="020B0604020202020204" pitchFamily="34" charset="0"/>
              <a:buChar char="•"/>
              <a:defRPr/>
            </a:pPr>
            <a:r>
              <a:rPr lang="zh-CN" altLang="en-US" sz="1900" b="1" smtClean="0"/>
              <a:t>普通冰冻血浆：</a:t>
            </a:r>
            <a:br>
              <a:rPr lang="zh-CN" altLang="en-US" sz="1900" b="1" smtClean="0"/>
            </a:br>
            <a:r>
              <a:rPr lang="zh-CN" altLang="en-US" sz="1900" b="1" smtClean="0"/>
              <a:t>　　主要用于补充稳定的凝血因子。</a:t>
            </a:r>
            <a:br>
              <a:rPr lang="zh-CN" altLang="en-US" sz="1900" b="1" smtClean="0"/>
            </a:br>
            <a:r>
              <a:rPr lang="zh-CN" altLang="en-US" sz="1900" b="1" smtClean="0"/>
              <a:t/>
            </a:r>
            <a:br>
              <a:rPr lang="zh-CN" altLang="en-US" sz="1900" b="1" smtClean="0"/>
            </a:br>
            <a:endParaRPr lang="zh-CN" altLang="en-US" sz="1900" b="1"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title"/>
          </p:nvPr>
        </p:nvSpPr>
        <p:spPr>
          <a:xfrm>
            <a:off x="1547813" y="476250"/>
            <a:ext cx="5856287" cy="1527175"/>
          </a:xfrm>
        </p:spPr>
        <p:txBody>
          <a:bodyPr/>
          <a:lstStyle/>
          <a:p>
            <a:r>
              <a:rPr lang="zh-CN" altLang="en-US" b="1" smtClean="0"/>
              <a:t>血小板输注存在的问题</a:t>
            </a:r>
          </a:p>
        </p:txBody>
      </p:sp>
      <p:sp>
        <p:nvSpPr>
          <p:cNvPr id="34818" name="Rectangle 3"/>
          <p:cNvSpPr>
            <a:spLocks noGrp="1" noChangeArrowheads="1"/>
          </p:cNvSpPr>
          <p:nvPr>
            <p:ph idx="1"/>
          </p:nvPr>
        </p:nvSpPr>
        <p:spPr>
          <a:xfrm>
            <a:off x="755650" y="2708275"/>
            <a:ext cx="6192838" cy="1963738"/>
          </a:xfrm>
        </p:spPr>
        <p:txBody>
          <a:bodyPr/>
          <a:lstStyle/>
          <a:p>
            <a:r>
              <a:rPr lang="zh-CN" altLang="en-US" smtClean="0"/>
              <a:t>输注时机</a:t>
            </a:r>
          </a:p>
          <a:p>
            <a:r>
              <a:rPr lang="zh-CN" altLang="en-US" smtClean="0"/>
              <a:t>输注剂量</a:t>
            </a:r>
          </a:p>
          <a:p>
            <a:r>
              <a:rPr lang="zh-CN" altLang="en-US" smtClean="0"/>
              <a:t>输注效果</a:t>
            </a:r>
            <a:endParaRPr lang="en-US" altLang="zh-CN"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1" name="Rectangle 2"/>
          <p:cNvSpPr>
            <a:spLocks noGrp="1" noChangeArrowheads="1"/>
          </p:cNvSpPr>
          <p:nvPr>
            <p:ph type="title" idx="4294967295"/>
          </p:nvPr>
        </p:nvSpPr>
        <p:spPr>
          <a:xfrm>
            <a:off x="2763838" y="190500"/>
            <a:ext cx="6380162" cy="1527175"/>
          </a:xfrm>
        </p:spPr>
        <p:txBody>
          <a:bodyPr anchor="b"/>
          <a:lstStyle/>
          <a:p>
            <a:r>
              <a:rPr lang="zh-CN" altLang="en-US" smtClean="0">
                <a:latin typeface="黑体" pitchFamily="49" charset="-122"/>
              </a:rPr>
              <a:t>血小板产品本身的问题</a:t>
            </a:r>
          </a:p>
        </p:txBody>
      </p:sp>
      <p:sp>
        <p:nvSpPr>
          <p:cNvPr id="35842" name="Rectangle 3"/>
          <p:cNvSpPr>
            <a:spLocks noGrp="1" noChangeArrowheads="1"/>
          </p:cNvSpPr>
          <p:nvPr>
            <p:ph type="body" idx="4294967295"/>
          </p:nvPr>
        </p:nvSpPr>
        <p:spPr>
          <a:xfrm>
            <a:off x="539750" y="1954213"/>
            <a:ext cx="8604250" cy="3822700"/>
          </a:xfrm>
        </p:spPr>
        <p:txBody>
          <a:bodyPr/>
          <a:lstStyle/>
          <a:p>
            <a:pPr>
              <a:lnSpc>
                <a:spcPct val="120000"/>
              </a:lnSpc>
              <a:buClr>
                <a:srgbClr val="FF0066"/>
              </a:buClr>
            </a:pPr>
            <a:r>
              <a:rPr lang="zh-CN" altLang="en-US" sz="2800" smtClean="0">
                <a:latin typeface="幼圆"/>
              </a:rPr>
              <a:t>剂量不一</a:t>
            </a:r>
          </a:p>
          <a:p>
            <a:pPr>
              <a:lnSpc>
                <a:spcPct val="120000"/>
              </a:lnSpc>
              <a:buClr>
                <a:srgbClr val="FF0066"/>
              </a:buClr>
            </a:pPr>
            <a:r>
              <a:rPr lang="zh-CN" altLang="en-US" sz="2800" smtClean="0">
                <a:latin typeface="幼圆"/>
              </a:rPr>
              <a:t>保存周期不同</a:t>
            </a:r>
          </a:p>
          <a:p>
            <a:pPr>
              <a:lnSpc>
                <a:spcPct val="120000"/>
              </a:lnSpc>
              <a:buClr>
                <a:srgbClr val="FF0066"/>
              </a:buClr>
            </a:pPr>
            <a:r>
              <a:rPr lang="zh-CN" altLang="en-US" sz="2800" smtClean="0">
                <a:latin typeface="幼圆"/>
              </a:rPr>
              <a:t>运输影响</a:t>
            </a:r>
          </a:p>
          <a:p>
            <a:pPr>
              <a:lnSpc>
                <a:spcPct val="120000"/>
              </a:lnSpc>
              <a:buClr>
                <a:srgbClr val="FF0066"/>
              </a:buClr>
            </a:pPr>
            <a:r>
              <a:rPr lang="zh-CN" altLang="en-US" sz="2800" smtClean="0">
                <a:latin typeface="幼圆"/>
              </a:rPr>
              <a:t>是否去白</a:t>
            </a:r>
          </a:p>
          <a:p>
            <a:pPr>
              <a:lnSpc>
                <a:spcPct val="120000"/>
              </a:lnSpc>
              <a:buClr>
                <a:srgbClr val="FF0066"/>
              </a:buClr>
            </a:pPr>
            <a:r>
              <a:rPr lang="zh-CN" altLang="en-US" sz="2800" smtClean="0">
                <a:latin typeface="幼圆"/>
              </a:rPr>
              <a:t>抗原差异</a:t>
            </a:r>
          </a:p>
          <a:p>
            <a:pPr>
              <a:lnSpc>
                <a:spcPct val="120000"/>
              </a:lnSpc>
              <a:buClr>
                <a:srgbClr val="FF0066"/>
              </a:buClr>
            </a:pPr>
            <a:r>
              <a:rPr lang="zh-CN" altLang="en-US" sz="2800" smtClean="0">
                <a:latin typeface="幼圆"/>
              </a:rPr>
              <a:t>细菌污染</a:t>
            </a:r>
          </a:p>
          <a:p>
            <a:pPr>
              <a:lnSpc>
                <a:spcPct val="120000"/>
              </a:lnSpc>
              <a:buClr>
                <a:srgbClr val="FF0066"/>
              </a:buClr>
            </a:pPr>
            <a:endParaRPr lang="en-US" altLang="zh-CN" sz="2800" smtClean="0">
              <a:latin typeface="幼圆"/>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3"/>
          <p:cNvSpPr>
            <a:spLocks noGrp="1" noChangeArrowheads="1"/>
          </p:cNvSpPr>
          <p:nvPr>
            <p:ph type="title" idx="4294967295"/>
          </p:nvPr>
        </p:nvSpPr>
        <p:spPr>
          <a:xfrm>
            <a:off x="2273300" y="200025"/>
            <a:ext cx="6870700" cy="1258888"/>
          </a:xfrm>
        </p:spPr>
        <p:txBody>
          <a:bodyPr anchor="b"/>
          <a:lstStyle/>
          <a:p>
            <a:r>
              <a:rPr lang="zh-CN" altLang="en-US" smtClean="0"/>
              <a:t>患者个性化的问题</a:t>
            </a:r>
            <a:endParaRPr lang="zh-CN" altLang="en-US" sz="1700" smtClean="0"/>
          </a:p>
        </p:txBody>
      </p:sp>
      <p:sp>
        <p:nvSpPr>
          <p:cNvPr id="36866" name="Text Box 8"/>
          <p:cNvSpPr txBox="1">
            <a:spLocks noChangeArrowheads="1"/>
          </p:cNvSpPr>
          <p:nvPr/>
        </p:nvSpPr>
        <p:spPr bwMode="auto">
          <a:xfrm>
            <a:off x="1187450" y="2060575"/>
            <a:ext cx="6356350" cy="3662363"/>
          </a:xfrm>
          <a:prstGeom prst="rect">
            <a:avLst/>
          </a:prstGeom>
          <a:noFill/>
          <a:ln w="9525">
            <a:noFill/>
            <a:miter lim="800000"/>
            <a:headEnd/>
            <a:tailEnd/>
          </a:ln>
        </p:spPr>
        <p:txBody>
          <a:bodyPr>
            <a:spAutoFit/>
          </a:bodyPr>
          <a:lstStyle/>
          <a:p>
            <a:r>
              <a:rPr lang="zh-CN" altLang="en-US" b="1">
                <a:solidFill>
                  <a:srgbClr val="0000FF"/>
                </a:solidFill>
                <a:latin typeface="Verdana" pitchFamily="34" charset="0"/>
                <a:ea typeface="华文新魏" pitchFamily="2" charset="-122"/>
              </a:rPr>
              <a:t>性别、年龄</a:t>
            </a:r>
          </a:p>
          <a:p>
            <a:r>
              <a:rPr lang="zh-CN" altLang="en-US" b="1">
                <a:solidFill>
                  <a:srgbClr val="0000FF"/>
                </a:solidFill>
                <a:latin typeface="Verdana" pitchFamily="34" charset="0"/>
                <a:ea typeface="华文新魏" pitchFamily="2" charset="-122"/>
              </a:rPr>
              <a:t>身高体重</a:t>
            </a:r>
          </a:p>
          <a:p>
            <a:r>
              <a:rPr lang="zh-CN" altLang="en-US" b="1">
                <a:solidFill>
                  <a:srgbClr val="0000FF"/>
                </a:solidFill>
                <a:latin typeface="Verdana" pitchFamily="34" charset="0"/>
                <a:ea typeface="华文新魏" pitchFamily="2" charset="-122"/>
              </a:rPr>
              <a:t>心率与血压</a:t>
            </a:r>
          </a:p>
          <a:p>
            <a:r>
              <a:rPr lang="zh-CN" altLang="en-US" b="1">
                <a:solidFill>
                  <a:srgbClr val="0000FF"/>
                </a:solidFill>
                <a:latin typeface="Verdana" pitchFamily="34" charset="0"/>
                <a:ea typeface="华文新魏" pitchFamily="2" charset="-122"/>
              </a:rPr>
              <a:t>病史（慢性病</a:t>
            </a:r>
            <a:r>
              <a:rPr lang="en-US" altLang="zh-CN" b="1">
                <a:solidFill>
                  <a:srgbClr val="0000FF"/>
                </a:solidFill>
                <a:latin typeface="Verdana" pitchFamily="34" charset="0"/>
                <a:ea typeface="华文新魏" pitchFamily="2" charset="-122"/>
              </a:rPr>
              <a:t>or</a:t>
            </a:r>
            <a:r>
              <a:rPr lang="zh-CN" altLang="en-US" b="1">
                <a:solidFill>
                  <a:srgbClr val="0000FF"/>
                </a:solidFill>
                <a:latin typeface="Verdana" pitchFamily="34" charset="0"/>
                <a:ea typeface="华文新魏" pitchFamily="2" charset="-122"/>
              </a:rPr>
              <a:t>突发疾病）</a:t>
            </a:r>
          </a:p>
          <a:p>
            <a:r>
              <a:rPr lang="zh-CN" altLang="en-US" b="1">
                <a:solidFill>
                  <a:srgbClr val="0000FF"/>
                </a:solidFill>
                <a:latin typeface="Verdana" pitchFamily="34" charset="0"/>
                <a:ea typeface="华文新魏" pitchFamily="2" charset="-122"/>
              </a:rPr>
              <a:t>发热</a:t>
            </a:r>
          </a:p>
          <a:p>
            <a:r>
              <a:rPr lang="zh-CN" altLang="en-US" b="1">
                <a:solidFill>
                  <a:srgbClr val="0000FF"/>
                </a:solidFill>
                <a:latin typeface="Verdana" pitchFamily="34" charset="0"/>
                <a:ea typeface="华文新魏" pitchFamily="2" charset="-122"/>
              </a:rPr>
              <a:t>疾病</a:t>
            </a:r>
          </a:p>
          <a:p>
            <a:r>
              <a:rPr lang="zh-CN" altLang="en-US" b="1">
                <a:solidFill>
                  <a:srgbClr val="0000FF"/>
                </a:solidFill>
                <a:latin typeface="Verdana" pitchFamily="34" charset="0"/>
                <a:ea typeface="华文新魏" pitchFamily="2" charset="-122"/>
              </a:rPr>
              <a:t>肝肾功能</a:t>
            </a:r>
          </a:p>
          <a:p>
            <a:r>
              <a:rPr lang="zh-CN" altLang="en-US" b="1">
                <a:solidFill>
                  <a:srgbClr val="0000FF"/>
                </a:solidFill>
                <a:latin typeface="Verdana" pitchFamily="34" charset="0"/>
                <a:ea typeface="华文新魏" pitchFamily="2" charset="-122"/>
              </a:rPr>
              <a:t>脾大</a:t>
            </a:r>
          </a:p>
          <a:p>
            <a:r>
              <a:rPr lang="zh-CN" altLang="en-US" b="1">
                <a:solidFill>
                  <a:srgbClr val="0000FF"/>
                </a:solidFill>
                <a:latin typeface="Verdana" pitchFamily="34" charset="0"/>
                <a:ea typeface="华文新魏" pitchFamily="2" charset="-122"/>
              </a:rPr>
              <a:t>实验室检查（血常规、白细胞、血小板）</a:t>
            </a:r>
          </a:p>
          <a:p>
            <a:r>
              <a:rPr lang="zh-CN" altLang="en-US" b="1">
                <a:solidFill>
                  <a:srgbClr val="0000FF"/>
                </a:solidFill>
                <a:latin typeface="Verdana" pitchFamily="34" charset="0"/>
                <a:ea typeface="华文新魏" pitchFamily="2" charset="-122"/>
              </a:rPr>
              <a:t>用药情况</a:t>
            </a:r>
          </a:p>
          <a:p>
            <a:r>
              <a:rPr lang="zh-CN" altLang="en-US" b="1">
                <a:solidFill>
                  <a:srgbClr val="0000FF"/>
                </a:solidFill>
                <a:latin typeface="Verdana" pitchFamily="34" charset="0"/>
                <a:ea typeface="华文新魏" pitchFamily="2" charset="-122"/>
              </a:rPr>
              <a:t>输血情况</a:t>
            </a:r>
          </a:p>
          <a:p>
            <a:r>
              <a:rPr lang="zh-CN" altLang="en-US" b="1">
                <a:solidFill>
                  <a:srgbClr val="0000FF"/>
                </a:solidFill>
                <a:latin typeface="Verdana" pitchFamily="34" charset="0"/>
                <a:ea typeface="华文新魏" pitchFamily="2" charset="-122"/>
              </a:rPr>
              <a:t>餐饮情况</a:t>
            </a:r>
          </a:p>
          <a:p>
            <a:r>
              <a:rPr lang="zh-CN" altLang="en-US" b="1">
                <a:solidFill>
                  <a:srgbClr val="0000FF"/>
                </a:solidFill>
                <a:latin typeface="Verdana" pitchFamily="34" charset="0"/>
                <a:ea typeface="华文新魏" pitchFamily="2" charset="-122"/>
              </a:rPr>
              <a:t>二便情况</a:t>
            </a:r>
          </a:p>
        </p:txBody>
      </p:sp>
    </p:spTree>
    <p:custDataLst>
      <p:tags r:id="rId1"/>
    </p:custData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标题 2"/>
          <p:cNvSpPr>
            <a:spLocks noGrp="1"/>
          </p:cNvSpPr>
          <p:nvPr>
            <p:ph type="title"/>
          </p:nvPr>
        </p:nvSpPr>
        <p:spPr/>
        <p:txBody>
          <a:bodyPr/>
          <a:lstStyle/>
          <a:p>
            <a:endParaRPr lang="zh-CN" altLang="en-US" smtClean="0"/>
          </a:p>
        </p:txBody>
      </p:sp>
      <p:sp>
        <p:nvSpPr>
          <p:cNvPr id="19458" name="Rectangle 3"/>
          <p:cNvSpPr>
            <a:spLocks noGrp="1" noChangeArrowheads="1"/>
          </p:cNvSpPr>
          <p:nvPr>
            <p:ph idx="1"/>
          </p:nvPr>
        </p:nvSpPr>
        <p:spPr/>
        <p:txBody>
          <a:bodyPr/>
          <a:lstStyle/>
          <a:p>
            <a:r>
              <a:rPr lang="zh-CN" altLang="en-US" smtClean="0"/>
              <a:t>输血治疗只是一种知识</a:t>
            </a:r>
          </a:p>
          <a:p>
            <a:endParaRPr lang="zh-CN" altLang="en-US" smtClean="0"/>
          </a:p>
          <a:p>
            <a:r>
              <a:rPr lang="zh-CN" altLang="en-US" smtClean="0"/>
              <a:t>输血医学便是一种思想体系</a:t>
            </a:r>
          </a:p>
          <a:p>
            <a:endParaRPr lang="zh-CN" altLang="en-US" smtClean="0"/>
          </a:p>
          <a:p>
            <a:r>
              <a:rPr lang="zh-CN" altLang="en-US" smtClean="0"/>
              <a:t>用好输血治疗疾病却是一种智慧</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ChangeArrowheads="1"/>
          </p:cNvSpPr>
          <p:nvPr>
            <p:ph type="title"/>
          </p:nvPr>
        </p:nvSpPr>
        <p:spPr>
          <a:xfrm>
            <a:off x="539750" y="333375"/>
            <a:ext cx="8001000" cy="1216025"/>
          </a:xfrm>
        </p:spPr>
        <p:txBody>
          <a:bodyPr/>
          <a:lstStyle/>
          <a:p>
            <a:r>
              <a:rPr lang="zh-CN" altLang="en-US" smtClean="0"/>
              <a:t>特殊人群</a:t>
            </a:r>
          </a:p>
        </p:txBody>
      </p:sp>
      <p:sp>
        <p:nvSpPr>
          <p:cNvPr id="37890" name="Rectangle 3"/>
          <p:cNvSpPr>
            <a:spLocks noGrp="1" noChangeArrowheads="1"/>
          </p:cNvSpPr>
          <p:nvPr>
            <p:ph idx="1"/>
          </p:nvPr>
        </p:nvSpPr>
        <p:spPr/>
        <p:txBody>
          <a:bodyPr/>
          <a:lstStyle/>
          <a:p>
            <a:pPr marL="571500" indent="-571500"/>
            <a:r>
              <a:rPr lang="zh-CN" altLang="en-US" smtClean="0"/>
              <a:t>心血管疾病的老人（糖尿病、高血压、吸烟、平衡点低）</a:t>
            </a:r>
          </a:p>
          <a:p>
            <a:pPr marL="571500" indent="-571500">
              <a:buFont typeface="Wingdings" pitchFamily="2" charset="2"/>
              <a:buNone/>
            </a:pPr>
            <a:r>
              <a:rPr lang="zh-CN" altLang="en-US" smtClean="0"/>
              <a:t>    </a:t>
            </a:r>
            <a:r>
              <a:rPr lang="zh-CN" altLang="en-US" smtClean="0">
                <a:solidFill>
                  <a:srgbClr val="FF3300"/>
                </a:solidFill>
              </a:rPr>
              <a:t>血栓倾向？</a:t>
            </a:r>
          </a:p>
          <a:p>
            <a:pPr marL="571500" indent="-571500"/>
            <a:r>
              <a:rPr lang="zh-CN" altLang="en-US" smtClean="0"/>
              <a:t>儿童（心功能差、心率快、贫血与血小板减少同时存在、血小板值存在差异）</a:t>
            </a:r>
          </a:p>
          <a:p>
            <a:pPr marL="571500" indent="-571500">
              <a:buFont typeface="Wingdings" pitchFamily="2" charset="2"/>
              <a:buNone/>
            </a:pPr>
            <a:r>
              <a:rPr lang="zh-CN" altLang="en-US" smtClean="0"/>
              <a:t>     </a:t>
            </a:r>
            <a:r>
              <a:rPr lang="zh-CN" altLang="en-US" smtClean="0">
                <a:solidFill>
                  <a:srgbClr val="FF3300"/>
                </a:solidFill>
              </a:rPr>
              <a:t>出血倾向？</a:t>
            </a:r>
          </a:p>
          <a:p>
            <a:pPr marL="571500" indent="-571500"/>
            <a:endParaRPr lang="zh-CN" altLang="en-US" smtClean="0">
              <a:solidFill>
                <a:srgbClr val="FF33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noChangeArrowheads="1"/>
          </p:cNvSpPr>
          <p:nvPr>
            <p:ph type="title"/>
          </p:nvPr>
        </p:nvSpPr>
        <p:spPr/>
        <p:txBody>
          <a:bodyPr/>
          <a:lstStyle/>
          <a:p>
            <a:r>
              <a:rPr lang="zh-CN" altLang="en-US" smtClean="0"/>
              <a:t>不同血液成分的输注顺序</a:t>
            </a:r>
          </a:p>
        </p:txBody>
      </p:sp>
      <p:sp>
        <p:nvSpPr>
          <p:cNvPr id="38914" name="Rectangle 3"/>
          <p:cNvSpPr>
            <a:spLocks noGrp="1" noChangeArrowheads="1"/>
          </p:cNvSpPr>
          <p:nvPr>
            <p:ph idx="1"/>
          </p:nvPr>
        </p:nvSpPr>
        <p:spPr>
          <a:xfrm>
            <a:off x="566738" y="1752600"/>
            <a:ext cx="8181975" cy="4340225"/>
          </a:xfrm>
        </p:spPr>
        <p:txBody>
          <a:bodyPr/>
          <a:lstStyle/>
          <a:p>
            <a:r>
              <a:rPr lang="zh-CN" altLang="en-US" smtClean="0"/>
              <a:t>红（红细胞）－－黄（血浆）－－白（血小板）</a:t>
            </a:r>
            <a:endParaRPr lang="en-US" altLang="zh-CN"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noChangeArrowheads="1"/>
          </p:cNvSpPr>
          <p:nvPr>
            <p:ph type="title"/>
          </p:nvPr>
        </p:nvSpPr>
        <p:spPr/>
        <p:txBody>
          <a:bodyPr/>
          <a:lstStyle/>
          <a:p>
            <a:r>
              <a:rPr lang="zh-CN" altLang="en-US" smtClean="0"/>
              <a:t>关注输注后的效果评价</a:t>
            </a:r>
          </a:p>
        </p:txBody>
      </p:sp>
      <p:sp>
        <p:nvSpPr>
          <p:cNvPr id="23555" name="Rectangle 3"/>
          <p:cNvSpPr>
            <a:spLocks noGrp="1" noChangeArrowheads="1"/>
          </p:cNvSpPr>
          <p:nvPr>
            <p:ph idx="1"/>
          </p:nvPr>
        </p:nvSpPr>
        <p:spPr>
          <a:xfrm>
            <a:off x="1331913" y="1700213"/>
            <a:ext cx="7010400" cy="4114800"/>
          </a:xfrm>
        </p:spPr>
        <p:txBody>
          <a:bodyPr rtlCol="0">
            <a:normAutofit lnSpcReduction="10000"/>
          </a:bodyPr>
          <a:lstStyle/>
          <a:p>
            <a:pPr fontAlgn="auto">
              <a:lnSpc>
                <a:spcPct val="90000"/>
              </a:lnSpc>
              <a:spcAft>
                <a:spcPts val="0"/>
              </a:spcAft>
              <a:buFont typeface="Arial" panose="020B0604020202020204" pitchFamily="34" charset="0"/>
              <a:buChar char="•"/>
              <a:defRPr/>
            </a:pPr>
            <a:r>
              <a:rPr lang="zh-CN" altLang="en-US" smtClean="0"/>
              <a:t>红细胞计数不升</a:t>
            </a:r>
          </a:p>
          <a:p>
            <a:pPr fontAlgn="auto">
              <a:lnSpc>
                <a:spcPct val="90000"/>
              </a:lnSpc>
              <a:spcAft>
                <a:spcPts val="0"/>
              </a:spcAft>
              <a:buFont typeface="Arial" panose="020B0604020202020204" pitchFamily="34" charset="0"/>
              <a:buChar char="•"/>
              <a:defRPr/>
            </a:pPr>
            <a:r>
              <a:rPr lang="zh-CN" altLang="en-US" smtClean="0"/>
              <a:t>有无出血？</a:t>
            </a:r>
          </a:p>
          <a:p>
            <a:pPr fontAlgn="auto">
              <a:lnSpc>
                <a:spcPct val="90000"/>
              </a:lnSpc>
              <a:spcAft>
                <a:spcPts val="0"/>
              </a:spcAft>
              <a:buFont typeface="Arial" panose="020B0604020202020204" pitchFamily="34" charset="0"/>
              <a:buChar char="•"/>
              <a:defRPr/>
            </a:pPr>
            <a:r>
              <a:rPr lang="zh-CN" altLang="en-US" smtClean="0"/>
              <a:t>有无溶血？</a:t>
            </a:r>
          </a:p>
          <a:p>
            <a:pPr fontAlgn="auto">
              <a:lnSpc>
                <a:spcPct val="90000"/>
              </a:lnSpc>
              <a:spcAft>
                <a:spcPts val="0"/>
              </a:spcAft>
              <a:buFont typeface="Arial" panose="020B0604020202020204" pitchFamily="34" charset="0"/>
              <a:buChar char="•"/>
              <a:defRPr/>
            </a:pPr>
            <a:endParaRPr lang="zh-CN" altLang="en-US" smtClean="0"/>
          </a:p>
          <a:p>
            <a:pPr fontAlgn="auto">
              <a:lnSpc>
                <a:spcPct val="90000"/>
              </a:lnSpc>
              <a:spcAft>
                <a:spcPts val="0"/>
              </a:spcAft>
              <a:buFont typeface="Arial" panose="020B0604020202020204" pitchFamily="34" charset="0"/>
              <a:buChar char="•"/>
              <a:defRPr/>
            </a:pPr>
            <a:r>
              <a:rPr lang="zh-CN" altLang="en-US" smtClean="0"/>
              <a:t>血小板计数</a:t>
            </a:r>
          </a:p>
          <a:p>
            <a:pPr fontAlgn="auto">
              <a:lnSpc>
                <a:spcPct val="90000"/>
              </a:lnSpc>
              <a:spcAft>
                <a:spcPts val="0"/>
              </a:spcAft>
              <a:buFont typeface="Arial" panose="020B0604020202020204" pitchFamily="34" charset="0"/>
              <a:buChar char="•"/>
              <a:defRPr/>
            </a:pPr>
            <a:r>
              <a:rPr lang="zh-CN" altLang="en-US" smtClean="0"/>
              <a:t>凝血改善情况</a:t>
            </a:r>
          </a:p>
          <a:p>
            <a:pPr fontAlgn="auto">
              <a:lnSpc>
                <a:spcPct val="90000"/>
              </a:lnSpc>
              <a:spcAft>
                <a:spcPts val="0"/>
              </a:spcAft>
              <a:buFont typeface="Arial" panose="020B0604020202020204" pitchFamily="34" charset="0"/>
              <a:buChar char="•"/>
              <a:defRPr/>
            </a:pPr>
            <a:r>
              <a:rPr lang="zh-CN" altLang="en-US" smtClean="0"/>
              <a:t>白细胞计数（感染加重、用激素）</a:t>
            </a:r>
          </a:p>
          <a:p>
            <a:pPr fontAlgn="auto">
              <a:lnSpc>
                <a:spcPct val="90000"/>
              </a:lnSpc>
              <a:spcAft>
                <a:spcPts val="0"/>
              </a:spcAft>
              <a:buFont typeface="Arial" panose="020B0604020202020204" pitchFamily="34" charset="0"/>
              <a:buChar char="•"/>
              <a:defRPr/>
            </a:pPr>
            <a:r>
              <a:rPr lang="en-US" altLang="zh-CN" smtClean="0"/>
              <a:t>B</a:t>
            </a:r>
            <a:r>
              <a:rPr lang="zh-CN" altLang="en-US" smtClean="0"/>
              <a:t>超看看脾大的情况</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a:xfrm>
            <a:off x="2333625" y="190500"/>
            <a:ext cx="6810375" cy="957263"/>
          </a:xfrm>
        </p:spPr>
        <p:txBody>
          <a:bodyPr rtlCol="0" anchor="b">
            <a:normAutofit fontScale="90000"/>
          </a:bodyPr>
          <a:lstStyle/>
          <a:p>
            <a:pPr fontAlgn="auto">
              <a:spcAft>
                <a:spcPts val="0"/>
              </a:spcAft>
              <a:defRPr/>
            </a:pPr>
            <a:r>
              <a:rPr lang="zh-CN" altLang="en-US" smtClean="0"/>
              <a:t>熟悉各血液成分的输注风险</a:t>
            </a:r>
          </a:p>
        </p:txBody>
      </p:sp>
      <p:sp>
        <p:nvSpPr>
          <p:cNvPr id="24579" name="Rectangle 53"/>
          <p:cNvSpPr>
            <a:spLocks noGrp="1" noChangeArrowheads="1"/>
          </p:cNvSpPr>
          <p:nvPr>
            <p:ph type="body" idx="4294967295"/>
          </p:nvPr>
        </p:nvSpPr>
        <p:spPr>
          <a:xfrm>
            <a:off x="2265363" y="1844675"/>
            <a:ext cx="6878637" cy="3900488"/>
          </a:xfrm>
        </p:spPr>
        <p:txBody>
          <a:bodyPr rtlCol="0">
            <a:normAutofit lnSpcReduction="10000"/>
          </a:bodyPr>
          <a:lstStyle/>
          <a:p>
            <a:pPr fontAlgn="auto">
              <a:lnSpc>
                <a:spcPct val="80000"/>
              </a:lnSpc>
              <a:spcAft>
                <a:spcPts val="0"/>
              </a:spcAft>
              <a:buFont typeface="Arial" panose="020B0604020202020204" pitchFamily="34" charset="0"/>
              <a:buChar char="•"/>
              <a:defRPr/>
            </a:pPr>
            <a:r>
              <a:rPr lang="zh-CN" altLang="en-US" sz="2100" smtClean="0"/>
              <a:t>红细胞</a:t>
            </a:r>
          </a:p>
          <a:p>
            <a:pPr lvl="1" fontAlgn="auto">
              <a:lnSpc>
                <a:spcPct val="80000"/>
              </a:lnSpc>
              <a:spcAft>
                <a:spcPts val="0"/>
              </a:spcAft>
              <a:buFont typeface="Arial" panose="020B0604020202020204" pitchFamily="34" charset="0"/>
              <a:buChar char="–"/>
              <a:defRPr/>
            </a:pPr>
            <a:r>
              <a:rPr lang="zh-CN" altLang="en-US" sz="2000" smtClean="0"/>
              <a:t>急性溶血</a:t>
            </a:r>
          </a:p>
          <a:p>
            <a:pPr lvl="1" fontAlgn="auto">
              <a:lnSpc>
                <a:spcPct val="80000"/>
              </a:lnSpc>
              <a:spcAft>
                <a:spcPts val="0"/>
              </a:spcAft>
              <a:buFont typeface="Arial" panose="020B0604020202020204" pitchFamily="34" charset="0"/>
              <a:buChar char="–"/>
              <a:defRPr/>
            </a:pPr>
            <a:r>
              <a:rPr lang="zh-CN" altLang="en-US" sz="2000" smtClean="0"/>
              <a:t>迟发性溶血</a:t>
            </a:r>
          </a:p>
          <a:p>
            <a:pPr fontAlgn="auto">
              <a:lnSpc>
                <a:spcPct val="80000"/>
              </a:lnSpc>
              <a:spcAft>
                <a:spcPts val="0"/>
              </a:spcAft>
              <a:buFont typeface="Arial" panose="020B0604020202020204" pitchFamily="34" charset="0"/>
              <a:buChar char="•"/>
              <a:defRPr/>
            </a:pPr>
            <a:r>
              <a:rPr lang="zh-CN" altLang="en-US" sz="2100" smtClean="0"/>
              <a:t>白细胞</a:t>
            </a:r>
          </a:p>
          <a:p>
            <a:pPr lvl="1" fontAlgn="auto">
              <a:lnSpc>
                <a:spcPct val="80000"/>
              </a:lnSpc>
              <a:spcAft>
                <a:spcPts val="0"/>
              </a:spcAft>
              <a:buFont typeface="Arial" panose="020B0604020202020204" pitchFamily="34" charset="0"/>
              <a:buChar char="–"/>
              <a:defRPr/>
            </a:pPr>
            <a:r>
              <a:rPr lang="zh-CN" altLang="en-US" sz="2000" smtClean="0"/>
              <a:t>发热</a:t>
            </a:r>
          </a:p>
          <a:p>
            <a:pPr lvl="1" fontAlgn="auto">
              <a:lnSpc>
                <a:spcPct val="80000"/>
              </a:lnSpc>
              <a:spcAft>
                <a:spcPts val="0"/>
              </a:spcAft>
              <a:buFont typeface="Arial" panose="020B0604020202020204" pitchFamily="34" charset="0"/>
              <a:buChar char="–"/>
              <a:defRPr/>
            </a:pPr>
            <a:r>
              <a:rPr lang="zh-CN" altLang="en-US" sz="2000" smtClean="0"/>
              <a:t>移植物抗宿主病</a:t>
            </a:r>
          </a:p>
          <a:p>
            <a:pPr lvl="1" fontAlgn="auto">
              <a:lnSpc>
                <a:spcPct val="80000"/>
              </a:lnSpc>
              <a:spcAft>
                <a:spcPts val="0"/>
              </a:spcAft>
              <a:buFont typeface="Arial" panose="020B0604020202020204" pitchFamily="34" charset="0"/>
              <a:buChar char="–"/>
              <a:defRPr/>
            </a:pPr>
            <a:r>
              <a:rPr lang="zh-CN" altLang="en-US" sz="2000" smtClean="0"/>
              <a:t>免疫抑制</a:t>
            </a:r>
          </a:p>
          <a:p>
            <a:pPr fontAlgn="auto">
              <a:lnSpc>
                <a:spcPct val="80000"/>
              </a:lnSpc>
              <a:spcAft>
                <a:spcPts val="0"/>
              </a:spcAft>
              <a:buFont typeface="Arial" panose="020B0604020202020204" pitchFamily="34" charset="0"/>
              <a:buChar char="•"/>
              <a:defRPr/>
            </a:pPr>
            <a:r>
              <a:rPr lang="zh-CN" altLang="en-US" sz="2100" smtClean="0"/>
              <a:t>血浆</a:t>
            </a:r>
          </a:p>
          <a:p>
            <a:pPr lvl="1" fontAlgn="auto">
              <a:lnSpc>
                <a:spcPct val="80000"/>
              </a:lnSpc>
              <a:spcAft>
                <a:spcPts val="0"/>
              </a:spcAft>
              <a:buFont typeface="Arial" panose="020B0604020202020204" pitchFamily="34" charset="0"/>
              <a:buChar char="–"/>
              <a:defRPr/>
            </a:pPr>
            <a:r>
              <a:rPr lang="zh-CN" altLang="en-US" sz="2000" smtClean="0"/>
              <a:t>肺损伤</a:t>
            </a:r>
          </a:p>
          <a:p>
            <a:pPr lvl="1" fontAlgn="auto">
              <a:lnSpc>
                <a:spcPct val="80000"/>
              </a:lnSpc>
              <a:spcAft>
                <a:spcPts val="0"/>
              </a:spcAft>
              <a:buFont typeface="Arial" panose="020B0604020202020204" pitchFamily="34" charset="0"/>
              <a:buChar char="–"/>
              <a:defRPr/>
            </a:pPr>
            <a:r>
              <a:rPr lang="zh-CN" altLang="en-US" sz="2000" smtClean="0"/>
              <a:t>过敏反应</a:t>
            </a:r>
          </a:p>
          <a:p>
            <a:pPr fontAlgn="auto">
              <a:lnSpc>
                <a:spcPct val="80000"/>
              </a:lnSpc>
              <a:spcAft>
                <a:spcPts val="0"/>
              </a:spcAft>
              <a:buFont typeface="Arial" panose="020B0604020202020204" pitchFamily="34" charset="0"/>
              <a:buChar char="•"/>
              <a:defRPr/>
            </a:pPr>
            <a:r>
              <a:rPr lang="zh-CN" altLang="en-US" sz="2100" smtClean="0"/>
              <a:t>血小板</a:t>
            </a:r>
          </a:p>
          <a:p>
            <a:pPr lvl="1" fontAlgn="auto">
              <a:lnSpc>
                <a:spcPct val="80000"/>
              </a:lnSpc>
              <a:spcAft>
                <a:spcPts val="0"/>
              </a:spcAft>
              <a:buFont typeface="Arial" panose="020B0604020202020204" pitchFamily="34" charset="0"/>
              <a:buChar char="–"/>
              <a:defRPr/>
            </a:pPr>
            <a:r>
              <a:rPr lang="zh-CN" altLang="en-US" sz="2000" smtClean="0"/>
              <a:t>输注后紫癜</a:t>
            </a:r>
          </a:p>
          <a:p>
            <a:pPr lvl="1" fontAlgn="auto">
              <a:lnSpc>
                <a:spcPct val="80000"/>
              </a:lnSpc>
              <a:spcAft>
                <a:spcPts val="0"/>
              </a:spcAft>
              <a:buFont typeface="Arial" panose="020B0604020202020204" pitchFamily="34" charset="0"/>
              <a:buChar char="–"/>
              <a:defRPr/>
            </a:pPr>
            <a:r>
              <a:rPr lang="zh-CN" altLang="en-US" sz="2000" smtClean="0"/>
              <a:t>输注无效</a:t>
            </a:r>
          </a:p>
          <a:p>
            <a:pPr lvl="1" fontAlgn="auto">
              <a:lnSpc>
                <a:spcPct val="80000"/>
              </a:lnSpc>
              <a:spcAft>
                <a:spcPts val="0"/>
              </a:spcAft>
              <a:buFont typeface="Arial" panose="020B0604020202020204" pitchFamily="34" charset="0"/>
              <a:buChar char="–"/>
              <a:defRPr/>
            </a:pPr>
            <a:endParaRPr lang="en-US" altLang="zh-CN" sz="2000" smtClean="0"/>
          </a:p>
        </p:txBody>
      </p:sp>
    </p:spTree>
  </p:cSld>
  <p:clrMapOvr>
    <a:masterClrMapping/>
  </p:clrMapOvr>
  <p:transition advTm="31984"/>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57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579">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4579">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4579">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4579">
                                            <p:txEl>
                                              <p:pRg st="6" end="6"/>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4579">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4579">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4579">
                                            <p:txEl>
                                              <p:pRg st="9" end="9"/>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4579">
                                            <p:txEl>
                                              <p:pRg st="10" end="10"/>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4579">
                                            <p:txEl>
                                              <p:pRg st="11" end="11"/>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4579">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5" name="Rectangle 2"/>
          <p:cNvSpPr>
            <a:spLocks noGrp="1" noChangeArrowheads="1"/>
          </p:cNvSpPr>
          <p:nvPr>
            <p:ph type="title" idx="4294967295"/>
          </p:nvPr>
        </p:nvSpPr>
        <p:spPr>
          <a:xfrm>
            <a:off x="2133600" y="549275"/>
            <a:ext cx="7010400" cy="881063"/>
          </a:xfrm>
        </p:spPr>
        <p:txBody>
          <a:bodyPr anchor="b"/>
          <a:lstStyle/>
          <a:p>
            <a:r>
              <a:rPr lang="zh-CN" altLang="en-US" sz="3200" smtClean="0"/>
              <a:t>血液体外保存损伤与体内半衰期</a:t>
            </a:r>
            <a:endParaRPr lang="en-US" altLang="zh-CN" sz="3200" smtClean="0"/>
          </a:p>
        </p:txBody>
      </p:sp>
      <p:sp>
        <p:nvSpPr>
          <p:cNvPr id="25603" name="Rectangle 3"/>
          <p:cNvSpPr>
            <a:spLocks noGrp="1" noChangeArrowheads="1"/>
          </p:cNvSpPr>
          <p:nvPr>
            <p:ph type="body" idx="4294967295"/>
          </p:nvPr>
        </p:nvSpPr>
        <p:spPr>
          <a:xfrm>
            <a:off x="2133600" y="1905000"/>
            <a:ext cx="7010400" cy="4114800"/>
          </a:xfrm>
        </p:spPr>
        <p:txBody>
          <a:bodyPr/>
          <a:lstStyle/>
          <a:p>
            <a:r>
              <a:rPr lang="zh-CN" altLang="en-US" sz="2400" smtClean="0"/>
              <a:t>红细胞保存末期存活率</a:t>
            </a:r>
            <a:r>
              <a:rPr lang="en-US" altLang="zh-CN" sz="2400" smtClean="0"/>
              <a:t>70%</a:t>
            </a:r>
            <a:r>
              <a:rPr lang="zh-CN" altLang="en-US" sz="2400" smtClean="0"/>
              <a:t>，氧合，</a:t>
            </a:r>
          </a:p>
          <a:p>
            <a:r>
              <a:rPr lang="zh-CN" altLang="en-US" sz="2400" smtClean="0"/>
              <a:t>血小板  </a:t>
            </a:r>
            <a:r>
              <a:rPr lang="en-US" altLang="zh-CN" sz="2400" smtClean="0"/>
              <a:t>4℃</a:t>
            </a:r>
            <a:r>
              <a:rPr lang="zh-CN" altLang="en-US" sz="2400" smtClean="0"/>
              <a:t>保存</a:t>
            </a:r>
            <a:r>
              <a:rPr lang="en-US" altLang="zh-CN" sz="2400" smtClean="0"/>
              <a:t>12</a:t>
            </a:r>
            <a:r>
              <a:rPr lang="zh-CN" altLang="en-US" sz="2400" smtClean="0"/>
              <a:t>小时丧失大部分活性， </a:t>
            </a:r>
            <a:r>
              <a:rPr lang="en-US" altLang="zh-CN" sz="2400" smtClean="0"/>
              <a:t>24-48</a:t>
            </a:r>
            <a:r>
              <a:rPr lang="zh-CN" altLang="en-US" sz="2400" smtClean="0"/>
              <a:t>小时丧失全部活性；</a:t>
            </a:r>
          </a:p>
          <a:p>
            <a:r>
              <a:rPr lang="zh-CN" altLang="en-US" sz="2400" smtClean="0"/>
              <a:t>粒细胞  </a:t>
            </a:r>
            <a:r>
              <a:rPr lang="en-US" altLang="zh-CN" sz="2400" smtClean="0"/>
              <a:t>4℃</a:t>
            </a:r>
            <a:r>
              <a:rPr lang="zh-CN" altLang="en-US" sz="2400" smtClean="0"/>
              <a:t>保存</a:t>
            </a:r>
            <a:r>
              <a:rPr lang="en-US" altLang="zh-CN" sz="2400" smtClean="0"/>
              <a:t>8</a:t>
            </a:r>
            <a:r>
              <a:rPr lang="zh-CN" altLang="en-US" sz="2400" smtClean="0"/>
              <a:t>小时后，吞噬功能，趋化作用明显丧失；</a:t>
            </a:r>
          </a:p>
          <a:p>
            <a:pPr algn="just"/>
            <a:r>
              <a:rPr lang="en-US" altLang="zh-CN" sz="2400" smtClean="0"/>
              <a:t>FⅧ      4℃</a:t>
            </a:r>
            <a:r>
              <a:rPr lang="zh-CN" altLang="en-US" sz="2400" smtClean="0"/>
              <a:t>保存</a:t>
            </a:r>
            <a:r>
              <a:rPr lang="en-US" altLang="zh-CN" sz="2400" smtClean="0"/>
              <a:t>24</a:t>
            </a:r>
            <a:r>
              <a:rPr lang="zh-CN" altLang="en-US" sz="2400" smtClean="0"/>
              <a:t>小时活性下降</a:t>
            </a:r>
            <a:r>
              <a:rPr lang="en-US" altLang="zh-CN" sz="2400" smtClean="0"/>
              <a:t>50%</a:t>
            </a:r>
            <a:r>
              <a:rPr lang="zh-CN" altLang="en-US" sz="2400" smtClean="0"/>
              <a:t>；</a:t>
            </a:r>
          </a:p>
          <a:p>
            <a:pPr algn="just"/>
            <a:r>
              <a:rPr lang="en-US" altLang="zh-CN" sz="2400" smtClean="0"/>
              <a:t>FⅤ      4℃</a:t>
            </a:r>
            <a:r>
              <a:rPr lang="zh-CN" altLang="en-US" sz="2400" smtClean="0"/>
              <a:t>保存</a:t>
            </a:r>
            <a:r>
              <a:rPr lang="en-US" altLang="zh-CN" sz="2400" smtClean="0"/>
              <a:t>3-5</a:t>
            </a:r>
            <a:r>
              <a:rPr lang="zh-CN" altLang="en-US" sz="2400" smtClean="0"/>
              <a:t>天活性下降</a:t>
            </a:r>
            <a:r>
              <a:rPr lang="en-US" altLang="zh-CN" sz="2400" smtClean="0"/>
              <a:t>50%</a:t>
            </a:r>
            <a:r>
              <a:rPr lang="zh-CN" altLang="en-US" sz="2400" smtClean="0"/>
              <a:t>。</a:t>
            </a:r>
          </a:p>
          <a:p>
            <a:pPr algn="just"/>
            <a:endParaRPr lang="zh-CN" altLang="en-US" sz="2400" smtClean="0"/>
          </a:p>
          <a:p>
            <a:pPr algn="just"/>
            <a:r>
              <a:rPr lang="zh-CN" altLang="en-US" sz="2400" smtClean="0"/>
              <a:t>纤维蛋白原半衰期</a:t>
            </a:r>
            <a:r>
              <a:rPr lang="en-US" altLang="zh-CN" sz="2400" smtClean="0"/>
              <a:t>4</a:t>
            </a:r>
            <a:r>
              <a:rPr lang="zh-CN" altLang="en-US" sz="2400" smtClean="0"/>
              <a:t>－</a:t>
            </a:r>
            <a:r>
              <a:rPr lang="en-US" altLang="zh-CN" sz="2400" smtClean="0"/>
              <a:t>5</a:t>
            </a:r>
            <a:r>
              <a:rPr lang="zh-CN" altLang="en-US" sz="2400" smtClean="0"/>
              <a:t>天，血小板产生快。</a:t>
            </a:r>
          </a:p>
          <a:p>
            <a:endParaRPr lang="en-US" altLang="zh-CN" sz="2400" smtClean="0"/>
          </a:p>
        </p:txBody>
      </p:sp>
    </p:spTree>
  </p:cSld>
  <p:clrMapOvr>
    <a:masterClrMapping/>
  </p:clrMapOvr>
  <p:transition advTm="2375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560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560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560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1524000" y="769938"/>
            <a:ext cx="7224713" cy="947737"/>
          </a:xfrm>
        </p:spPr>
        <p:txBody>
          <a:bodyPr rtlCol="0">
            <a:normAutofit fontScale="90000"/>
          </a:bodyPr>
          <a:lstStyle/>
          <a:p>
            <a:pPr fontAlgn="auto">
              <a:spcAft>
                <a:spcPts val="0"/>
              </a:spcAft>
              <a:defRPr/>
            </a:pPr>
            <a:r>
              <a:rPr lang="zh-CN" altLang="en-US" smtClean="0"/>
              <a:t>兵不见血刃，不战而屈人之兵</a:t>
            </a:r>
          </a:p>
        </p:txBody>
      </p:sp>
      <p:sp>
        <p:nvSpPr>
          <p:cNvPr id="43010" name="Rectangle 3"/>
          <p:cNvSpPr>
            <a:spLocks noGrp="1" noChangeArrowheads="1"/>
          </p:cNvSpPr>
          <p:nvPr>
            <p:ph idx="1"/>
          </p:nvPr>
        </p:nvSpPr>
        <p:spPr>
          <a:xfrm>
            <a:off x="1403350" y="2276475"/>
            <a:ext cx="7343775" cy="2447925"/>
          </a:xfrm>
        </p:spPr>
        <p:txBody>
          <a:bodyPr/>
          <a:lstStyle/>
          <a:p>
            <a:r>
              <a:rPr lang="zh-CN" altLang="en-US" smtClean="0"/>
              <a:t>不输血是最安全的</a:t>
            </a:r>
          </a:p>
          <a:p>
            <a:endParaRPr lang="zh-CN" altLang="en-US" smtClean="0"/>
          </a:p>
          <a:p>
            <a:r>
              <a:rPr lang="zh-CN" altLang="en-US" smtClean="0"/>
              <a:t>但需要我们十分熟悉输注血小板的相关知识</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noChangeArrowheads="1"/>
          </p:cNvSpPr>
          <p:nvPr>
            <p:ph type="title"/>
          </p:nvPr>
        </p:nvSpPr>
        <p:spPr>
          <a:xfrm>
            <a:off x="2627313" y="404813"/>
            <a:ext cx="3889375" cy="947737"/>
          </a:xfrm>
        </p:spPr>
        <p:txBody>
          <a:bodyPr/>
          <a:lstStyle/>
          <a:p>
            <a:r>
              <a:rPr lang="zh-CN" altLang="en-US" sz="3200" smtClean="0">
                <a:solidFill>
                  <a:srgbClr val="FF3300"/>
                </a:solidFill>
              </a:rPr>
              <a:t>输血小板只能为救命</a:t>
            </a:r>
          </a:p>
        </p:txBody>
      </p:sp>
      <p:sp>
        <p:nvSpPr>
          <p:cNvPr id="44034" name="Rectangle 3"/>
          <p:cNvSpPr>
            <a:spLocks noGrp="1" noChangeArrowheads="1"/>
          </p:cNvSpPr>
          <p:nvPr>
            <p:ph idx="1"/>
          </p:nvPr>
        </p:nvSpPr>
        <p:spPr>
          <a:xfrm>
            <a:off x="566738" y="1752600"/>
            <a:ext cx="8577262" cy="4267200"/>
          </a:xfrm>
        </p:spPr>
        <p:txBody>
          <a:bodyPr/>
          <a:lstStyle/>
          <a:p>
            <a:r>
              <a:rPr lang="zh-CN" altLang="en-US" sz="2800" smtClean="0"/>
              <a:t>血小板无功能</a:t>
            </a:r>
          </a:p>
          <a:p>
            <a:r>
              <a:rPr lang="zh-CN" altLang="en-US" sz="2800" smtClean="0"/>
              <a:t>度过无骨髓期</a:t>
            </a:r>
          </a:p>
          <a:p>
            <a:r>
              <a:rPr lang="zh-CN" altLang="en-US" sz="2800" smtClean="0"/>
              <a:t>病情恶化血小板生存少于消耗，临床出现出血倾向</a:t>
            </a:r>
          </a:p>
          <a:p>
            <a:pPr algn="ctr">
              <a:buFont typeface="Wingdings" pitchFamily="2" charset="2"/>
              <a:buNone/>
            </a:pPr>
            <a:r>
              <a:rPr lang="zh-CN" altLang="en-US" sz="7900" smtClean="0"/>
              <a:t>应急！</a:t>
            </a:r>
          </a:p>
          <a:p>
            <a:endParaRPr lang="zh-CN" altLang="en-US" sz="790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noChangeArrowheads="1"/>
          </p:cNvSpPr>
          <p:nvPr>
            <p:ph type="title"/>
          </p:nvPr>
        </p:nvSpPr>
        <p:spPr>
          <a:xfrm>
            <a:off x="1403350" y="765175"/>
            <a:ext cx="6913563" cy="863600"/>
          </a:xfrm>
        </p:spPr>
        <p:txBody>
          <a:bodyPr/>
          <a:lstStyle/>
          <a:p>
            <a:r>
              <a:rPr lang="zh-CN" altLang="en-US" sz="3500" smtClean="0">
                <a:solidFill>
                  <a:srgbClr val="FF3300"/>
                </a:solidFill>
              </a:rPr>
              <a:t>深入了解病情变化，</a:t>
            </a:r>
            <a:br>
              <a:rPr lang="zh-CN" altLang="en-US" sz="3500" smtClean="0">
                <a:solidFill>
                  <a:srgbClr val="FF3300"/>
                </a:solidFill>
              </a:rPr>
            </a:br>
            <a:r>
              <a:rPr lang="zh-CN" altLang="en-US" sz="3500" smtClean="0">
                <a:solidFill>
                  <a:srgbClr val="FF3300"/>
                </a:solidFill>
              </a:rPr>
              <a:t>找准血小板申请提前量</a:t>
            </a:r>
          </a:p>
        </p:txBody>
      </p:sp>
      <p:sp>
        <p:nvSpPr>
          <p:cNvPr id="45058" name="Rectangle 3"/>
          <p:cNvSpPr>
            <a:spLocks noGrp="1" noChangeArrowheads="1"/>
          </p:cNvSpPr>
          <p:nvPr>
            <p:ph idx="1"/>
          </p:nvPr>
        </p:nvSpPr>
        <p:spPr/>
        <p:txBody>
          <a:bodyPr/>
          <a:lstStyle/>
          <a:p>
            <a:r>
              <a:rPr lang="zh-CN" altLang="en-US" smtClean="0"/>
              <a:t>病史</a:t>
            </a:r>
          </a:p>
          <a:p>
            <a:r>
              <a:rPr lang="zh-CN" altLang="en-US" smtClean="0"/>
              <a:t>当前病情</a:t>
            </a:r>
          </a:p>
          <a:p>
            <a:r>
              <a:rPr lang="zh-CN" altLang="en-US" smtClean="0"/>
              <a:t>治疗效果</a:t>
            </a:r>
          </a:p>
          <a:p>
            <a:r>
              <a:rPr lang="zh-CN" altLang="en-US" smtClean="0"/>
              <a:t>输血评价</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a:xfrm>
            <a:off x="1524000" y="190500"/>
            <a:ext cx="7296150" cy="1527175"/>
          </a:xfrm>
        </p:spPr>
        <p:txBody>
          <a:bodyPr/>
          <a:lstStyle/>
          <a:p>
            <a:r>
              <a:rPr lang="zh-CN" altLang="en-US" sz="3600" smtClean="0">
                <a:solidFill>
                  <a:srgbClr val="FF3300"/>
                </a:solidFill>
              </a:rPr>
              <a:t>少输别人的血（两害相权取其轻）</a:t>
            </a:r>
          </a:p>
        </p:txBody>
      </p:sp>
      <p:sp>
        <p:nvSpPr>
          <p:cNvPr id="46082" name="Rectangle 3"/>
          <p:cNvSpPr>
            <a:spLocks noGrp="1" noChangeArrowheads="1"/>
          </p:cNvSpPr>
          <p:nvPr>
            <p:ph idx="1"/>
          </p:nvPr>
        </p:nvSpPr>
        <p:spPr>
          <a:xfrm>
            <a:off x="1524000" y="1905000"/>
            <a:ext cx="7010400" cy="2105025"/>
          </a:xfrm>
        </p:spPr>
        <p:txBody>
          <a:bodyPr/>
          <a:lstStyle/>
          <a:p>
            <a:pPr>
              <a:lnSpc>
                <a:spcPct val="90000"/>
              </a:lnSpc>
            </a:pPr>
            <a:r>
              <a:rPr lang="zh-CN" altLang="en-US" sz="2600" smtClean="0"/>
              <a:t>最大限度地减少血小板抗体、红细胞抗体的产生</a:t>
            </a:r>
          </a:p>
          <a:p>
            <a:pPr>
              <a:lnSpc>
                <a:spcPct val="90000"/>
              </a:lnSpc>
            </a:pPr>
            <a:endParaRPr lang="zh-CN" altLang="en-US" sz="2600" smtClean="0"/>
          </a:p>
          <a:p>
            <a:pPr>
              <a:lnSpc>
                <a:spcPct val="90000"/>
              </a:lnSpc>
            </a:pPr>
            <a:r>
              <a:rPr lang="zh-CN" altLang="en-US" sz="2600" smtClean="0"/>
              <a:t>完善相关管理与技术要求（取完尽快输、快速输）</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ChangeArrowheads="1"/>
          </p:cNvSpPr>
          <p:nvPr>
            <p:ph type="title"/>
          </p:nvPr>
        </p:nvSpPr>
        <p:spPr/>
        <p:txBody>
          <a:bodyPr/>
          <a:lstStyle/>
          <a:p>
            <a:r>
              <a:rPr lang="zh-CN" altLang="en-US" smtClean="0"/>
              <a:t>术前评价（输血科会诊）</a:t>
            </a:r>
          </a:p>
        </p:txBody>
      </p:sp>
      <p:sp>
        <p:nvSpPr>
          <p:cNvPr id="47106" name="Rectangle 3"/>
          <p:cNvSpPr>
            <a:spLocks noGrp="1" noChangeArrowheads="1"/>
          </p:cNvSpPr>
          <p:nvPr>
            <p:ph idx="1"/>
          </p:nvPr>
        </p:nvSpPr>
        <p:spPr/>
        <p:txBody>
          <a:bodyPr/>
          <a:lstStyle/>
          <a:p>
            <a:pPr>
              <a:lnSpc>
                <a:spcPct val="90000"/>
              </a:lnSpc>
            </a:pPr>
            <a:r>
              <a:rPr lang="zh-CN" altLang="en-US" smtClean="0"/>
              <a:t>血型</a:t>
            </a:r>
          </a:p>
          <a:p>
            <a:pPr>
              <a:lnSpc>
                <a:spcPct val="90000"/>
              </a:lnSpc>
            </a:pPr>
            <a:r>
              <a:rPr lang="zh-CN" altLang="en-US" smtClean="0"/>
              <a:t>血常规</a:t>
            </a:r>
          </a:p>
          <a:p>
            <a:pPr>
              <a:lnSpc>
                <a:spcPct val="90000"/>
              </a:lnSpc>
            </a:pPr>
            <a:r>
              <a:rPr lang="zh-CN" altLang="en-US" smtClean="0"/>
              <a:t>凝血功能</a:t>
            </a:r>
          </a:p>
          <a:p>
            <a:pPr>
              <a:lnSpc>
                <a:spcPct val="90000"/>
              </a:lnSpc>
            </a:pPr>
            <a:r>
              <a:rPr lang="zh-CN" altLang="en-US" smtClean="0"/>
              <a:t>肝肾功能</a:t>
            </a:r>
          </a:p>
          <a:p>
            <a:pPr>
              <a:lnSpc>
                <a:spcPct val="90000"/>
              </a:lnSpc>
              <a:buFont typeface="Wingdings" pitchFamily="2" charset="2"/>
              <a:buNone/>
            </a:pPr>
            <a:r>
              <a:rPr lang="zh-CN" altLang="en-US" smtClean="0"/>
              <a:t>   </a:t>
            </a:r>
          </a:p>
          <a:p>
            <a:pPr>
              <a:lnSpc>
                <a:spcPct val="90000"/>
              </a:lnSpc>
              <a:buFont typeface="Wingdings" pitchFamily="2" charset="2"/>
              <a:buNone/>
            </a:pPr>
            <a:r>
              <a:rPr lang="zh-CN" altLang="en-US" smtClean="0"/>
              <a:t>   安全性指标</a:t>
            </a:r>
          </a:p>
          <a:p>
            <a:pPr>
              <a:lnSpc>
                <a:spcPct val="90000"/>
              </a:lnSpc>
            </a:pPr>
            <a:r>
              <a:rPr lang="zh-CN" altLang="en-US" smtClean="0"/>
              <a:t>血清四项</a:t>
            </a:r>
          </a:p>
          <a:p>
            <a:pPr>
              <a:lnSpc>
                <a:spcPct val="90000"/>
              </a:lnSpc>
            </a:pPr>
            <a:r>
              <a:rPr lang="zh-CN" altLang="en-US" smtClean="0"/>
              <a:t>心肺功能</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title"/>
          </p:nvPr>
        </p:nvSpPr>
        <p:spPr>
          <a:xfrm>
            <a:off x="1524000" y="190500"/>
            <a:ext cx="7010400" cy="1293813"/>
          </a:xfrm>
        </p:spPr>
        <p:txBody>
          <a:bodyPr/>
          <a:lstStyle/>
          <a:p>
            <a:r>
              <a:rPr lang="zh-CN" altLang="en-US" smtClean="0"/>
              <a:t>智慧与知识、思想的关系 </a:t>
            </a:r>
          </a:p>
        </p:txBody>
      </p:sp>
      <p:sp>
        <p:nvSpPr>
          <p:cNvPr id="20482" name="Rectangle 3"/>
          <p:cNvSpPr>
            <a:spLocks noGrp="1" noChangeArrowheads="1"/>
          </p:cNvSpPr>
          <p:nvPr>
            <p:ph idx="1"/>
          </p:nvPr>
        </p:nvSpPr>
        <p:spPr/>
        <p:txBody>
          <a:bodyPr/>
          <a:lstStyle/>
          <a:p>
            <a:pPr>
              <a:lnSpc>
                <a:spcPct val="120000"/>
              </a:lnSpc>
            </a:pPr>
            <a:r>
              <a:rPr lang="zh-CN" altLang="en-US" sz="2400" smtClean="0"/>
              <a:t>“智”，从“日”从“知”，说明积累知识的重要性；“慧”，从“彗”从“心”，只有不断扫除心灵“尘埃”方能有大智慧产生 。</a:t>
            </a:r>
          </a:p>
          <a:p>
            <a:pPr>
              <a:lnSpc>
                <a:spcPct val="120000"/>
              </a:lnSpc>
            </a:pPr>
            <a:r>
              <a:rPr lang="zh-CN" altLang="en-US" sz="2400" smtClean="0"/>
              <a:t>知识、思想与智慧约略构成层层递进的跃迁关系。</a:t>
            </a:r>
          </a:p>
          <a:p>
            <a:pPr>
              <a:lnSpc>
                <a:spcPct val="120000"/>
              </a:lnSpc>
            </a:pPr>
            <a:r>
              <a:rPr lang="zh-CN" altLang="en-US" sz="2400" smtClean="0"/>
              <a:t>知识虽不等同于智慧，但智慧绝非脱离任何知识的“空架子”，欲获得智慧须有一定的知识作支撑。须知，知识有身体（实践）知识、理论知识之分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noChangeArrowheads="1"/>
          </p:cNvSpPr>
          <p:nvPr>
            <p:ph type="title"/>
          </p:nvPr>
        </p:nvSpPr>
        <p:spPr/>
        <p:txBody>
          <a:bodyPr/>
          <a:lstStyle/>
          <a:p>
            <a:r>
              <a:rPr lang="zh-CN" altLang="en-US" smtClean="0"/>
              <a:t>凝血检测</a:t>
            </a:r>
          </a:p>
        </p:txBody>
      </p:sp>
      <p:sp>
        <p:nvSpPr>
          <p:cNvPr id="48130" name="Rectangle 3"/>
          <p:cNvSpPr>
            <a:spLocks noGrp="1" noChangeArrowheads="1"/>
          </p:cNvSpPr>
          <p:nvPr>
            <p:ph idx="1"/>
          </p:nvPr>
        </p:nvSpPr>
        <p:spPr>
          <a:xfrm>
            <a:off x="566738" y="1752600"/>
            <a:ext cx="8326437" cy="4267200"/>
          </a:xfrm>
        </p:spPr>
        <p:txBody>
          <a:bodyPr/>
          <a:lstStyle/>
          <a:p>
            <a:pPr>
              <a:lnSpc>
                <a:spcPct val="115000"/>
              </a:lnSpc>
              <a:buFont typeface="Wingdings" pitchFamily="2" charset="2"/>
              <a:buNone/>
            </a:pPr>
            <a:r>
              <a:rPr lang="en-US" altLang="zh-CN" sz="2100" smtClean="0"/>
              <a:t>1.</a:t>
            </a:r>
            <a:r>
              <a:rPr lang="zh-CN" altLang="en-US" sz="2100" smtClean="0"/>
              <a:t>血浆凝血酶原时间（</a:t>
            </a:r>
            <a:r>
              <a:rPr lang="en-US" altLang="zh-CN" sz="2100" smtClean="0"/>
              <a:t>prothrombin time</a:t>
            </a:r>
            <a:r>
              <a:rPr lang="zh-CN" altLang="en-US" sz="2100" smtClean="0"/>
              <a:t>，</a:t>
            </a:r>
            <a:r>
              <a:rPr lang="en-US" altLang="zh-CN" sz="2100" smtClean="0"/>
              <a:t>PT</a:t>
            </a:r>
            <a:r>
              <a:rPr lang="zh-CN" altLang="en-US" sz="2100" smtClean="0"/>
              <a:t>）</a:t>
            </a:r>
          </a:p>
          <a:p>
            <a:pPr>
              <a:lnSpc>
                <a:spcPct val="115000"/>
              </a:lnSpc>
              <a:buFont typeface="Wingdings" pitchFamily="2" charset="2"/>
              <a:buNone/>
            </a:pPr>
            <a:r>
              <a:rPr lang="en-US" altLang="zh-CN" sz="2100" smtClean="0"/>
              <a:t>2.</a:t>
            </a:r>
            <a:r>
              <a:rPr lang="zh-CN" altLang="en-US" sz="2100" smtClean="0"/>
              <a:t>国际标准化比值（</a:t>
            </a:r>
            <a:r>
              <a:rPr lang="en-US" altLang="zh-CN" sz="2100" smtClean="0"/>
              <a:t>international normalized ratio</a:t>
            </a:r>
            <a:r>
              <a:rPr lang="zh-CN" altLang="en-US" sz="2100" smtClean="0"/>
              <a:t>，</a:t>
            </a:r>
            <a:r>
              <a:rPr lang="en-US" altLang="zh-CN" sz="2100" smtClean="0"/>
              <a:t>INR</a:t>
            </a:r>
            <a:r>
              <a:rPr lang="zh-CN" altLang="en-US" sz="2100" smtClean="0"/>
              <a:t>）</a:t>
            </a:r>
          </a:p>
          <a:p>
            <a:pPr>
              <a:lnSpc>
                <a:spcPct val="115000"/>
              </a:lnSpc>
              <a:buFont typeface="Wingdings" pitchFamily="2" charset="2"/>
              <a:buNone/>
            </a:pPr>
            <a:r>
              <a:rPr lang="en-US" altLang="zh-CN" sz="2100" smtClean="0"/>
              <a:t>3.</a:t>
            </a:r>
            <a:r>
              <a:rPr lang="zh-CN" altLang="en-US" sz="2100" smtClean="0"/>
              <a:t>活化部分凝血活酶时间   （</a:t>
            </a:r>
            <a:r>
              <a:rPr lang="en-US" altLang="zh-CN" sz="2100" smtClean="0"/>
              <a:t>activated partial thromboplatin time, APTT</a:t>
            </a:r>
            <a:r>
              <a:rPr lang="zh-CN" altLang="en-US" sz="2100" smtClean="0"/>
              <a:t>）</a:t>
            </a:r>
          </a:p>
          <a:p>
            <a:pPr>
              <a:lnSpc>
                <a:spcPct val="115000"/>
              </a:lnSpc>
              <a:buFont typeface="Wingdings" pitchFamily="2" charset="2"/>
              <a:buNone/>
            </a:pPr>
            <a:r>
              <a:rPr lang="en-US" altLang="zh-CN" sz="2100" smtClean="0"/>
              <a:t>4.</a:t>
            </a:r>
            <a:r>
              <a:rPr lang="zh-CN" altLang="en-US" sz="2100" smtClean="0"/>
              <a:t>凝血酶时间（</a:t>
            </a:r>
            <a:r>
              <a:rPr lang="en-US" altLang="zh-CN" sz="2100" smtClean="0"/>
              <a:t>TT</a:t>
            </a:r>
            <a:r>
              <a:rPr lang="zh-CN" altLang="en-US" sz="2100" smtClean="0"/>
              <a:t>）</a:t>
            </a:r>
          </a:p>
          <a:p>
            <a:pPr>
              <a:lnSpc>
                <a:spcPct val="115000"/>
              </a:lnSpc>
              <a:buFont typeface="Wingdings" pitchFamily="2" charset="2"/>
              <a:buNone/>
            </a:pPr>
            <a:r>
              <a:rPr lang="en-US" altLang="zh-CN" sz="2100" smtClean="0"/>
              <a:t>5.</a:t>
            </a:r>
            <a:r>
              <a:rPr lang="zh-CN" altLang="en-US" sz="2100" smtClean="0"/>
              <a:t>纤维蛋白原（</a:t>
            </a:r>
            <a:r>
              <a:rPr lang="en-US" altLang="zh-CN" sz="2100" smtClean="0"/>
              <a:t>Fibrinogen FIB</a:t>
            </a:r>
            <a:r>
              <a:rPr lang="zh-CN" altLang="en-US" sz="2100" smtClean="0"/>
              <a:t>）</a:t>
            </a:r>
          </a:p>
          <a:p>
            <a:pPr>
              <a:lnSpc>
                <a:spcPct val="115000"/>
              </a:lnSpc>
              <a:buFont typeface="Wingdings" pitchFamily="2" charset="2"/>
              <a:buNone/>
            </a:pPr>
            <a:r>
              <a:rPr lang="en-US" altLang="zh-CN" sz="2100" smtClean="0"/>
              <a:t>6.</a:t>
            </a:r>
            <a:r>
              <a:rPr lang="zh-CN" altLang="en-US" sz="2100" smtClean="0"/>
              <a:t>激活凝血试验</a:t>
            </a:r>
            <a:r>
              <a:rPr lang="en-US" altLang="zh-CN" sz="2100" smtClean="0"/>
              <a:t>【ACT】</a:t>
            </a:r>
          </a:p>
          <a:p>
            <a:pPr>
              <a:lnSpc>
                <a:spcPct val="115000"/>
              </a:lnSpc>
              <a:buFont typeface="Wingdings" pitchFamily="2" charset="2"/>
              <a:buNone/>
            </a:pPr>
            <a:r>
              <a:rPr lang="en-US" altLang="zh-CN" sz="2100" smtClean="0"/>
              <a:t>7.</a:t>
            </a:r>
            <a:r>
              <a:rPr lang="zh-CN" altLang="en-US" sz="2100" smtClean="0"/>
              <a:t>抗凝血酶</a:t>
            </a:r>
            <a:r>
              <a:rPr lang="en-US" altLang="zh-CN" sz="2100" smtClean="0"/>
              <a:t>III</a:t>
            </a:r>
          </a:p>
          <a:p>
            <a:pPr>
              <a:lnSpc>
                <a:spcPct val="115000"/>
              </a:lnSpc>
              <a:buFont typeface="Wingdings" pitchFamily="2" charset="2"/>
              <a:buNone/>
            </a:pPr>
            <a:r>
              <a:rPr lang="en-US" altLang="zh-CN" sz="2100" smtClean="0"/>
              <a:t>8.</a:t>
            </a:r>
            <a:r>
              <a:rPr lang="zh-CN" altLang="en-US" sz="2100" smtClean="0"/>
              <a:t>纤维蛋白（原）降解产物（</a:t>
            </a:r>
            <a:r>
              <a:rPr lang="en-US" altLang="zh-CN" sz="2100" smtClean="0"/>
              <a:t>FDP</a:t>
            </a:r>
            <a:r>
              <a:rPr lang="zh-CN" altLang="en-US" sz="2100" smtClean="0"/>
              <a:t>）、</a:t>
            </a:r>
            <a:r>
              <a:rPr lang="en-US" altLang="zh-CN" sz="2100" smtClean="0"/>
              <a:t>D-</a:t>
            </a:r>
            <a:r>
              <a:rPr lang="zh-CN" altLang="en-US" sz="2100" smtClean="0"/>
              <a:t>二聚体</a:t>
            </a:r>
          </a:p>
          <a:p>
            <a:pPr>
              <a:lnSpc>
                <a:spcPct val="115000"/>
              </a:lnSpc>
              <a:buFont typeface="Wingdings" pitchFamily="2" charset="2"/>
              <a:buNone/>
            </a:pPr>
            <a:r>
              <a:rPr lang="en-US" altLang="zh-CN" sz="2100" smtClean="0"/>
              <a:t>9.</a:t>
            </a:r>
            <a:r>
              <a:rPr lang="zh-CN" altLang="en-US" sz="2100" smtClean="0"/>
              <a:t>血栓弹力图（</a:t>
            </a:r>
            <a:r>
              <a:rPr lang="en-US" altLang="zh-CN" sz="2100" smtClean="0"/>
              <a:t>TEG</a:t>
            </a:r>
            <a:r>
              <a:rPr lang="zh-CN" altLang="en-US" sz="2100" smtClean="0"/>
              <a:t>）</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3" name="Picture 2" descr="HaemAndFibrino wo rx"/>
          <p:cNvPicPr>
            <a:picLocks noChangeAspect="1" noChangeArrowheads="1"/>
          </p:cNvPicPr>
          <p:nvPr/>
        </p:nvPicPr>
        <p:blipFill>
          <a:blip r:embed="rId4"/>
          <a:srcRect/>
          <a:stretch>
            <a:fillRect/>
          </a:stretch>
        </p:blipFill>
        <p:spPr bwMode="auto">
          <a:xfrm>
            <a:off x="179388" y="53975"/>
            <a:ext cx="8713787" cy="6745288"/>
          </a:xfrm>
          <a:prstGeom prst="rect">
            <a:avLst/>
          </a:prstGeom>
          <a:noFill/>
          <a:ln w="9525">
            <a:noFill/>
            <a:miter lim="800000"/>
            <a:headEnd/>
            <a:tailEnd/>
          </a:ln>
        </p:spPr>
      </p:pic>
      <p:pic>
        <p:nvPicPr>
          <p:cNvPr id="188419" name="22.wav">
            <a:hlinkClick r:id="" action="ppaction://media"/>
          </p:cNvPr>
          <p:cNvPicPr>
            <a:picLocks noRot="1" noChangeAspect="1" noChangeArrowheads="1"/>
          </p:cNvPicPr>
          <p:nvPr>
            <a:audioFile r:link="rId1"/>
          </p:nvPr>
        </p:nvPicPr>
        <p:blipFill>
          <a:blip r:embed="rId5"/>
          <a:srcRect/>
          <a:stretch>
            <a:fillRect/>
          </a:stretch>
        </p:blipFill>
        <p:spPr bwMode="auto">
          <a:xfrm>
            <a:off x="8675688" y="6442075"/>
            <a:ext cx="304800" cy="304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500"/>
                                  </p:stCondLst>
                                  <p:childTnLst>
                                    <p:cmd type="call" cmd="playFrom(0.0)">
                                      <p:cBhvr>
                                        <p:cTn id="6" dur="30471" fill="hold"/>
                                        <p:tgtEl>
                                          <p:spTgt spid="188419"/>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188419"/>
                </p:tgtEl>
              </p:cMediaNode>
            </p:audio>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noChangeArrowheads="1"/>
          </p:cNvSpPr>
          <p:nvPr>
            <p:ph idx="1"/>
          </p:nvPr>
        </p:nvSpPr>
        <p:spPr/>
        <p:txBody>
          <a:bodyPr/>
          <a:lstStyle/>
          <a:p>
            <a:r>
              <a:rPr lang="zh-CN" altLang="en-US" smtClean="0"/>
              <a:t>血液流变性对凝血的影响</a:t>
            </a:r>
          </a:p>
          <a:p>
            <a:endParaRPr lang="zh-CN" altLang="en-US" smtClean="0"/>
          </a:p>
          <a:p>
            <a:pPr>
              <a:buFont typeface="Wingdings" pitchFamily="2" charset="2"/>
              <a:buNone/>
            </a:pPr>
            <a:r>
              <a:rPr lang="en-US" altLang="zh-CN" smtClean="0"/>
              <a:t>  </a:t>
            </a:r>
            <a:r>
              <a:rPr lang="en-US" altLang="zh-CN" sz="2400" smtClean="0"/>
              <a:t>1.</a:t>
            </a:r>
            <a:r>
              <a:rPr lang="zh-CN" altLang="en-US" sz="2400" smtClean="0"/>
              <a:t>红细胞计数，大小（病情进展、输血的情况）</a:t>
            </a:r>
          </a:p>
          <a:p>
            <a:pPr>
              <a:buFont typeface="Wingdings" pitchFamily="2" charset="2"/>
              <a:buNone/>
            </a:pPr>
            <a:r>
              <a:rPr lang="zh-CN" altLang="en-US" sz="2400" smtClean="0"/>
              <a:t>   </a:t>
            </a:r>
            <a:r>
              <a:rPr lang="en-US" altLang="zh-CN" sz="2400" smtClean="0"/>
              <a:t>2.</a:t>
            </a:r>
            <a:r>
              <a:rPr lang="zh-CN" altLang="en-US" sz="2400" smtClean="0"/>
              <a:t>血小板计数，大小（容量灌注、失血与手术时间长短）</a:t>
            </a:r>
          </a:p>
          <a:p>
            <a:pPr>
              <a:buFont typeface="Wingdings" pitchFamily="2" charset="2"/>
              <a:buNone/>
            </a:pPr>
            <a:r>
              <a:rPr lang="zh-CN" altLang="en-US" sz="2400" smtClean="0"/>
              <a:t>   </a:t>
            </a:r>
            <a:r>
              <a:rPr lang="en-US" altLang="zh-CN" sz="2400" smtClean="0"/>
              <a:t>3.</a:t>
            </a:r>
            <a:r>
              <a:rPr lang="zh-CN" altLang="en-US" sz="2400" smtClean="0"/>
              <a:t>血压、心率</a:t>
            </a:r>
            <a:endParaRPr lang="en-US" altLang="zh-CN" sz="240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ChangeArrowheads="1"/>
          </p:cNvSpPr>
          <p:nvPr>
            <p:ph idx="1"/>
          </p:nvPr>
        </p:nvSpPr>
        <p:spPr/>
        <p:txBody>
          <a:bodyPr/>
          <a:lstStyle/>
          <a:p>
            <a:r>
              <a:rPr lang="zh-CN" altLang="en-US" smtClean="0"/>
              <a:t>血液流变性对血常规检测的影响</a:t>
            </a:r>
          </a:p>
          <a:p>
            <a:pPr>
              <a:buFont typeface="Wingdings" pitchFamily="2" charset="2"/>
              <a:buNone/>
            </a:pPr>
            <a:r>
              <a:rPr lang="en-US" altLang="zh-CN" smtClean="0"/>
              <a:t>   1.</a:t>
            </a:r>
            <a:r>
              <a:rPr lang="zh-CN" altLang="en-US" smtClean="0"/>
              <a:t>红细胞、白细胞计数</a:t>
            </a:r>
          </a:p>
          <a:p>
            <a:pPr>
              <a:buFont typeface="Wingdings" pitchFamily="2" charset="2"/>
              <a:buNone/>
            </a:pPr>
            <a:r>
              <a:rPr lang="zh-CN" altLang="en-US" smtClean="0"/>
              <a:t>   </a:t>
            </a:r>
            <a:r>
              <a:rPr lang="en-US" altLang="zh-CN" smtClean="0"/>
              <a:t>2.</a:t>
            </a:r>
            <a:r>
              <a:rPr lang="zh-CN" altLang="en-US" smtClean="0"/>
              <a:t>血小板计数（影响）</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noChangeArrowheads="1"/>
          </p:cNvSpPr>
          <p:nvPr>
            <p:ph type="title"/>
          </p:nvPr>
        </p:nvSpPr>
        <p:spPr/>
        <p:txBody>
          <a:bodyPr/>
          <a:lstStyle/>
          <a:p>
            <a:r>
              <a:rPr lang="zh-CN" altLang="en-US" smtClean="0"/>
              <a:t>病例</a:t>
            </a:r>
            <a:r>
              <a:rPr lang="en-US" altLang="zh-CN" smtClean="0"/>
              <a:t>1.</a:t>
            </a:r>
            <a:r>
              <a:rPr lang="zh-CN" altLang="en-US" smtClean="0"/>
              <a:t>多病合并</a:t>
            </a:r>
          </a:p>
        </p:txBody>
      </p:sp>
      <p:sp>
        <p:nvSpPr>
          <p:cNvPr id="53250" name="Rectangle 3"/>
          <p:cNvSpPr>
            <a:spLocks noGrp="1" noChangeArrowheads="1"/>
          </p:cNvSpPr>
          <p:nvPr>
            <p:ph idx="1"/>
          </p:nvPr>
        </p:nvSpPr>
        <p:spPr/>
        <p:txBody>
          <a:bodyPr/>
          <a:lstStyle/>
          <a:p>
            <a:pPr lvl="1">
              <a:lnSpc>
                <a:spcPct val="80000"/>
              </a:lnSpc>
              <a:buFont typeface="Wingdings" pitchFamily="2" charset="2"/>
              <a:buNone/>
            </a:pPr>
            <a:r>
              <a:rPr lang="zh-CN" altLang="en-US" sz="2600" smtClean="0"/>
              <a:t>诊断：</a:t>
            </a:r>
            <a:r>
              <a:rPr lang="en-US" altLang="zh-CN" sz="2600" smtClean="0"/>
              <a:t>1</a:t>
            </a:r>
            <a:r>
              <a:rPr lang="zh-CN" altLang="en-US" sz="2600" smtClean="0"/>
              <a:t>、肺部感染；</a:t>
            </a:r>
            <a:r>
              <a:rPr lang="en-US" altLang="zh-CN" sz="2600" smtClean="0"/>
              <a:t>2</a:t>
            </a:r>
            <a:r>
              <a:rPr lang="zh-CN" altLang="en-US" sz="2600" smtClean="0"/>
              <a:t>、急性药物性肝炎；</a:t>
            </a:r>
            <a:r>
              <a:rPr lang="en-US" altLang="zh-CN" sz="2600" smtClean="0"/>
              <a:t>3</a:t>
            </a:r>
            <a:r>
              <a:rPr lang="zh-CN" altLang="en-US" sz="2600" smtClean="0"/>
              <a:t>、乙型病毒性肝炎；</a:t>
            </a:r>
            <a:r>
              <a:rPr lang="en-US" altLang="zh-CN" sz="2600" smtClean="0"/>
              <a:t>4</a:t>
            </a:r>
            <a:r>
              <a:rPr lang="zh-CN" altLang="en-US" sz="2600" smtClean="0"/>
              <a:t>、类风湿性关节炎；</a:t>
            </a:r>
            <a:r>
              <a:rPr lang="en-US" altLang="zh-CN" sz="2600" smtClean="0"/>
              <a:t>5</a:t>
            </a:r>
            <a:r>
              <a:rPr lang="zh-CN" altLang="en-US" sz="2600" smtClean="0"/>
              <a:t>、肥厚型心肌病射频消融术后；</a:t>
            </a:r>
            <a:r>
              <a:rPr lang="en-US" altLang="zh-CN" sz="2600" smtClean="0"/>
              <a:t>6</a:t>
            </a:r>
            <a:r>
              <a:rPr lang="zh-CN" altLang="en-US" sz="2600" smtClean="0"/>
              <a:t>、高血压</a:t>
            </a:r>
            <a:r>
              <a:rPr lang="en-US" altLang="zh-CN" sz="2600" smtClean="0"/>
              <a:t>2</a:t>
            </a:r>
            <a:r>
              <a:rPr lang="zh-CN" altLang="en-US" sz="2600" smtClean="0"/>
              <a:t>级</a:t>
            </a:r>
            <a:r>
              <a:rPr lang="en-US" altLang="zh-CN" sz="2600" smtClean="0"/>
              <a:t>(</a:t>
            </a:r>
            <a:r>
              <a:rPr lang="zh-CN" altLang="en-US" sz="2600" smtClean="0"/>
              <a:t>极高危</a:t>
            </a:r>
            <a:r>
              <a:rPr lang="en-US" altLang="zh-CN" sz="2600" smtClean="0"/>
              <a:t>)</a:t>
            </a:r>
            <a:r>
              <a:rPr lang="zh-CN" altLang="en-US" sz="2600" smtClean="0"/>
              <a:t>；</a:t>
            </a:r>
            <a:r>
              <a:rPr lang="en-US" altLang="zh-CN" sz="2600" smtClean="0"/>
              <a:t>7</a:t>
            </a:r>
            <a:r>
              <a:rPr lang="zh-CN" altLang="en-US" sz="2600" smtClean="0"/>
              <a:t>、</a:t>
            </a:r>
            <a:r>
              <a:rPr lang="en-US" altLang="zh-CN" sz="2600" smtClean="0"/>
              <a:t>2</a:t>
            </a:r>
            <a:r>
              <a:rPr lang="zh-CN" altLang="en-US" sz="2600" smtClean="0"/>
              <a:t>型糖尿病；</a:t>
            </a:r>
            <a:r>
              <a:rPr lang="en-US" altLang="zh-CN" sz="2600" smtClean="0"/>
              <a:t>8</a:t>
            </a:r>
            <a:r>
              <a:rPr lang="zh-CN" altLang="en-US" sz="2600" smtClean="0"/>
              <a:t>、低蛋白血症；</a:t>
            </a:r>
            <a:r>
              <a:rPr lang="en-US" altLang="zh-CN" sz="2600" smtClean="0"/>
              <a:t>9</a:t>
            </a:r>
            <a:r>
              <a:rPr lang="zh-CN" altLang="en-US" sz="2600" smtClean="0"/>
              <a:t>、低钾血症。</a:t>
            </a:r>
          </a:p>
          <a:p>
            <a:pPr lvl="1">
              <a:lnSpc>
                <a:spcPct val="80000"/>
              </a:lnSpc>
              <a:buFont typeface="Wingdings" pitchFamily="2" charset="2"/>
              <a:buNone/>
            </a:pPr>
            <a:r>
              <a:rPr lang="zh-CN" altLang="en-US" sz="2600" smtClean="0"/>
              <a:t>    </a:t>
            </a:r>
          </a:p>
          <a:p>
            <a:pPr lvl="1">
              <a:lnSpc>
                <a:spcPct val="80000"/>
              </a:lnSpc>
              <a:buFont typeface="Wingdings" pitchFamily="2" charset="2"/>
              <a:buNone/>
            </a:pPr>
            <a:r>
              <a:rPr lang="zh-CN" altLang="en-US" sz="2600" smtClean="0"/>
              <a:t>一般情况与体征：女性，</a:t>
            </a:r>
            <a:r>
              <a:rPr lang="en-US" altLang="zh-CN" sz="2600" smtClean="0"/>
              <a:t>68</a:t>
            </a:r>
            <a:r>
              <a:rPr lang="zh-CN" altLang="en-US" sz="2600" smtClean="0"/>
              <a:t>岁，心率</a:t>
            </a:r>
            <a:r>
              <a:rPr lang="en-US" altLang="zh-CN" sz="2600" smtClean="0"/>
              <a:t>90</a:t>
            </a:r>
            <a:r>
              <a:rPr lang="zh-CN" altLang="en-US" sz="2600" smtClean="0"/>
              <a:t>次</a:t>
            </a:r>
            <a:r>
              <a:rPr lang="en-US" altLang="zh-CN" sz="2600" smtClean="0"/>
              <a:t>/</a:t>
            </a:r>
            <a:r>
              <a:rPr lang="zh-CN" altLang="en-US" sz="2600" smtClean="0"/>
              <a:t>分，双肺呼吸音粗，可闻及满肺干湿啰音，</a:t>
            </a:r>
            <a:r>
              <a:rPr lang="en-US" altLang="zh-CN" sz="2600" smtClean="0"/>
              <a:t>2003</a:t>
            </a:r>
            <a:r>
              <a:rPr lang="zh-CN" altLang="en-US" sz="2600" smtClean="0"/>
              <a:t>年肝损伤病史，长期口服抗风湿病药物治疗，起病前肝转移酶进行性升高，双下肢水肿。</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noChangeArrowheads="1"/>
          </p:cNvSpPr>
          <p:nvPr>
            <p:ph type="title"/>
          </p:nvPr>
        </p:nvSpPr>
        <p:spPr>
          <a:xfrm>
            <a:off x="1524000" y="190500"/>
            <a:ext cx="2303463" cy="849313"/>
          </a:xfrm>
        </p:spPr>
        <p:txBody>
          <a:bodyPr/>
          <a:lstStyle/>
          <a:p>
            <a:r>
              <a:rPr lang="zh-CN" altLang="en-US" sz="3800" smtClean="0"/>
              <a:t>检查指标</a:t>
            </a:r>
          </a:p>
        </p:txBody>
      </p:sp>
      <p:graphicFrame>
        <p:nvGraphicFramePr>
          <p:cNvPr id="82102" name="Group 182"/>
          <p:cNvGraphicFramePr>
            <a:graphicFrameLocks noGrp="1"/>
          </p:cNvGraphicFramePr>
          <p:nvPr>
            <p:ph type="tbl" idx="1"/>
          </p:nvPr>
        </p:nvGraphicFramePr>
        <p:xfrm>
          <a:off x="0" y="1196975"/>
          <a:ext cx="8786813" cy="5283200"/>
        </p:xfrm>
        <a:graphic>
          <a:graphicData uri="http://schemas.openxmlformats.org/drawingml/2006/table">
            <a:tbl>
              <a:tblPr/>
              <a:tblGrid>
                <a:gridCol w="2382838"/>
                <a:gridCol w="915987"/>
                <a:gridCol w="917575"/>
                <a:gridCol w="915988"/>
                <a:gridCol w="915987"/>
                <a:gridCol w="917575"/>
                <a:gridCol w="1185863"/>
                <a:gridCol w="635000"/>
              </a:tblGrid>
              <a:tr h="458788">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Arial" charset="0"/>
                          <a:ea typeface="宋体" pitchFamily="2" charset="-122"/>
                        </a:rPr>
                        <a:t>检验项目</a:t>
                      </a:r>
                      <a:endParaRPr kumimoji="0" lang="zh-CN" altLang="en-GB" sz="1700" b="1" i="0" u="none" strike="noStrike" cap="none" normalizeH="0" baseline="0" smtClean="0">
                        <a:ln>
                          <a:noFill/>
                        </a:ln>
                        <a:solidFill>
                          <a:schemeClr val="tx2"/>
                        </a:solidFill>
                        <a:effectLst/>
                        <a:latin typeface="Arial" charset="0"/>
                        <a:ea typeface="宋体" pitchFamily="2" charset="-122"/>
                      </a:endParaRPr>
                    </a:p>
                  </a:txBody>
                  <a:tcPr anchor="b"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2012-3-1</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2012-3-2</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2012-3-3</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2012-3-4</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2012-3-5</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2012-3-6</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Arial" charset="0"/>
                          <a:ea typeface="宋体" pitchFamily="2" charset="-122"/>
                        </a:rPr>
                        <a:t>单位</a:t>
                      </a:r>
                      <a:endParaRPr kumimoji="0" lang="zh-CN" altLang="en-GB"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305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Arial" charset="0"/>
                          <a:ea typeface="宋体" pitchFamily="2" charset="-122"/>
                        </a:rPr>
                        <a:t>血红蛋白</a:t>
                      </a:r>
                      <a:endParaRPr kumimoji="0" lang="zh-CN" altLang="en-GB" sz="1700" b="1" i="0" u="none" strike="noStrike" cap="none" normalizeH="0" baseline="0" smtClean="0">
                        <a:ln>
                          <a:noFill/>
                        </a:ln>
                        <a:solidFill>
                          <a:schemeClr val="tx2"/>
                        </a:solidFill>
                        <a:effectLst/>
                        <a:latin typeface="Arial" charset="0"/>
                        <a:ea typeface="宋体" pitchFamily="2" charset="-122"/>
                      </a:endParaRPr>
                    </a:p>
                  </a:txBody>
                  <a:tcPr anchor="b"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107</a:t>
                      </a:r>
                      <a:r>
                        <a:rPr kumimoji="0" lang="en-US" altLang="zh-CN" sz="1100" b="1" i="0" u="none" strike="noStrike" cap="none" normalizeH="0" baseline="0" smtClean="0">
                          <a:ln>
                            <a:noFill/>
                          </a:ln>
                          <a:solidFill>
                            <a:srgbClr val="FF0066"/>
                          </a:solidFill>
                          <a:effectLst/>
                          <a:latin typeface="Arial" charset="0"/>
                          <a:ea typeface="宋体" pitchFamily="2" charset="-122"/>
                        </a:rPr>
                        <a:t>↓</a:t>
                      </a:r>
                      <a:endParaRPr kumimoji="0" lang="en-US" altLang="zh-CN" sz="1700" b="1" i="0" u="none" strike="noStrike" cap="none" normalizeH="0" baseline="0" smtClean="0">
                        <a:ln>
                          <a:noFill/>
                        </a:ln>
                        <a:solidFill>
                          <a:srgbClr val="FF0066"/>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96</a:t>
                      </a:r>
                      <a:r>
                        <a:rPr kumimoji="0" lang="en-US" altLang="zh-CN" sz="1100" b="1" i="0" u="none" strike="noStrike" cap="none" normalizeH="0" baseline="0" smtClean="0">
                          <a:ln>
                            <a:noFill/>
                          </a:ln>
                          <a:solidFill>
                            <a:srgbClr val="FF0066"/>
                          </a:solidFill>
                          <a:effectLst/>
                          <a:latin typeface="Arial" charset="0"/>
                          <a:ea typeface="宋体" pitchFamily="2" charset="-122"/>
                        </a:rPr>
                        <a:t>↓</a:t>
                      </a:r>
                      <a:endParaRPr kumimoji="0" lang="en-US" altLang="zh-CN" sz="1700" b="1" i="0" u="none" strike="noStrike" cap="none" normalizeH="0" baseline="0" smtClean="0">
                        <a:ln>
                          <a:noFill/>
                        </a:ln>
                        <a:solidFill>
                          <a:srgbClr val="FF0066"/>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89</a:t>
                      </a:r>
                      <a:r>
                        <a:rPr kumimoji="0" lang="en-US" altLang="zh-CN" sz="1100" b="1" i="0" u="none" strike="noStrike" cap="none" normalizeH="0" baseline="0" smtClean="0">
                          <a:ln>
                            <a:noFill/>
                          </a:ln>
                          <a:solidFill>
                            <a:srgbClr val="FF0066"/>
                          </a:solidFill>
                          <a:effectLst/>
                          <a:latin typeface="Arial" charset="0"/>
                          <a:ea typeface="宋体" pitchFamily="2" charset="-122"/>
                        </a:rPr>
                        <a:t>↓</a:t>
                      </a:r>
                      <a:endParaRPr kumimoji="0" lang="en-US" altLang="zh-CN" sz="1700" b="1" i="0" u="none" strike="noStrike" cap="none" normalizeH="0" baseline="0" smtClean="0">
                        <a:ln>
                          <a:noFill/>
                        </a:ln>
                        <a:solidFill>
                          <a:srgbClr val="FF0066"/>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71</a:t>
                      </a:r>
                      <a:r>
                        <a:rPr kumimoji="0" lang="en-US" altLang="zh-CN" sz="1100" b="1" i="0" u="none" strike="noStrike" cap="none" normalizeH="0" baseline="0" smtClean="0">
                          <a:ln>
                            <a:noFill/>
                          </a:ln>
                          <a:solidFill>
                            <a:srgbClr val="FF0066"/>
                          </a:solidFill>
                          <a:effectLst/>
                          <a:latin typeface="Arial" charset="0"/>
                          <a:ea typeface="宋体" pitchFamily="2" charset="-122"/>
                        </a:rPr>
                        <a:t>↓</a:t>
                      </a:r>
                      <a:endParaRPr kumimoji="0" lang="en-US" altLang="zh-CN" sz="1700" b="1" i="0" u="none" strike="noStrike" cap="none" normalizeH="0" baseline="0" smtClean="0">
                        <a:ln>
                          <a:noFill/>
                        </a:ln>
                        <a:solidFill>
                          <a:srgbClr val="FF0066"/>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89</a:t>
                      </a:r>
                      <a:r>
                        <a:rPr kumimoji="0" lang="en-US" altLang="zh-CN" sz="1100" b="1" i="0" u="none" strike="noStrike" cap="none" normalizeH="0" baseline="0" smtClean="0">
                          <a:ln>
                            <a:noFill/>
                          </a:ln>
                          <a:solidFill>
                            <a:srgbClr val="FF0066"/>
                          </a:solidFill>
                          <a:effectLst/>
                          <a:latin typeface="Arial" charset="0"/>
                          <a:ea typeface="宋体" pitchFamily="2" charset="-122"/>
                        </a:rPr>
                        <a:t>↓</a:t>
                      </a:r>
                      <a:endParaRPr kumimoji="0" lang="en-US" altLang="zh-CN" sz="1700" b="1" i="0" u="none" strike="noStrike" cap="none" normalizeH="0" baseline="0" smtClean="0">
                        <a:ln>
                          <a:noFill/>
                        </a:ln>
                        <a:solidFill>
                          <a:srgbClr val="FF0066"/>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111</a:t>
                      </a:r>
                      <a:r>
                        <a:rPr kumimoji="0" lang="en-US" altLang="zh-CN" sz="1100" b="1" i="0" u="none" strike="noStrike" cap="none" normalizeH="0" baseline="0" smtClean="0">
                          <a:ln>
                            <a:noFill/>
                          </a:ln>
                          <a:solidFill>
                            <a:srgbClr val="FF0066"/>
                          </a:solidFill>
                          <a:effectLst/>
                          <a:latin typeface="Arial" charset="0"/>
                          <a:ea typeface="宋体" pitchFamily="2" charset="-122"/>
                        </a:rPr>
                        <a:t>↓</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g/L</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4290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Arial" charset="0"/>
                          <a:ea typeface="宋体" pitchFamily="2" charset="-122"/>
                        </a:rPr>
                        <a:t>红细胞计数</a:t>
                      </a:r>
                      <a:endParaRPr kumimoji="0" lang="zh-CN" altLang="en-GB" sz="1700" b="1" i="0" u="none" strike="noStrike" cap="none" normalizeH="0" baseline="0" smtClean="0">
                        <a:ln>
                          <a:noFill/>
                        </a:ln>
                        <a:solidFill>
                          <a:schemeClr val="tx2"/>
                        </a:solidFill>
                        <a:effectLst/>
                        <a:latin typeface="Arial" charset="0"/>
                        <a:ea typeface="宋体" pitchFamily="2" charset="-122"/>
                      </a:endParaRPr>
                    </a:p>
                  </a:txBody>
                  <a:tcPr anchor="b"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3.72</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3.28</a:t>
                      </a:r>
                      <a:r>
                        <a:rPr kumimoji="0" lang="en-US" altLang="zh-CN" sz="1100" b="1" i="0" u="none" strike="noStrike" cap="none" normalizeH="0" baseline="0" smtClean="0">
                          <a:ln>
                            <a:noFill/>
                          </a:ln>
                          <a:solidFill>
                            <a:srgbClr val="FF0066"/>
                          </a:solidFill>
                          <a:effectLst/>
                          <a:latin typeface="Arial" charset="0"/>
                          <a:ea typeface="宋体" pitchFamily="2" charset="-122"/>
                        </a:rPr>
                        <a:t>↓</a:t>
                      </a:r>
                      <a:endParaRPr kumimoji="0" lang="en-US" altLang="zh-CN" sz="1700" b="1" i="0" u="none" strike="noStrike" cap="none" normalizeH="0" baseline="0" smtClean="0">
                        <a:ln>
                          <a:noFill/>
                        </a:ln>
                        <a:solidFill>
                          <a:srgbClr val="FF0066"/>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3.08</a:t>
                      </a:r>
                      <a:r>
                        <a:rPr kumimoji="0" lang="en-US" altLang="zh-CN" sz="1100" b="1" i="0" u="none" strike="noStrike" cap="none" normalizeH="0" baseline="0" smtClean="0">
                          <a:ln>
                            <a:noFill/>
                          </a:ln>
                          <a:solidFill>
                            <a:srgbClr val="FF0066"/>
                          </a:solidFill>
                          <a:effectLst/>
                          <a:latin typeface="Arial" charset="0"/>
                          <a:ea typeface="宋体" pitchFamily="2" charset="-122"/>
                        </a:rPr>
                        <a:t>↓</a:t>
                      </a:r>
                      <a:endParaRPr kumimoji="0" lang="en-US" altLang="zh-CN" sz="1700" b="1" i="0" u="none" strike="noStrike" cap="none" normalizeH="0" baseline="0" smtClean="0">
                        <a:ln>
                          <a:noFill/>
                        </a:ln>
                        <a:solidFill>
                          <a:srgbClr val="FF0066"/>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2.45</a:t>
                      </a:r>
                      <a:r>
                        <a:rPr kumimoji="0" lang="en-US" altLang="zh-CN" sz="1100" b="1" i="0" u="none" strike="noStrike" cap="none" normalizeH="0" baseline="0" smtClean="0">
                          <a:ln>
                            <a:noFill/>
                          </a:ln>
                          <a:solidFill>
                            <a:srgbClr val="FF0066"/>
                          </a:solidFill>
                          <a:effectLst/>
                          <a:latin typeface="Arial" charset="0"/>
                          <a:ea typeface="宋体" pitchFamily="2" charset="-122"/>
                        </a:rPr>
                        <a:t>↓</a:t>
                      </a:r>
                      <a:endParaRPr kumimoji="0" lang="en-US" altLang="zh-CN" sz="1700" b="1" i="0" u="none" strike="noStrike" cap="none" normalizeH="0" baseline="0" smtClean="0">
                        <a:ln>
                          <a:noFill/>
                        </a:ln>
                        <a:solidFill>
                          <a:srgbClr val="FF0066"/>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3.05</a:t>
                      </a:r>
                      <a:r>
                        <a:rPr kumimoji="0" lang="en-US" altLang="zh-CN" sz="1100" b="1" i="0" u="none" strike="noStrike" cap="none" normalizeH="0" baseline="0" smtClean="0">
                          <a:ln>
                            <a:noFill/>
                          </a:ln>
                          <a:solidFill>
                            <a:srgbClr val="FF0066"/>
                          </a:solidFill>
                          <a:effectLst/>
                          <a:latin typeface="Arial" charset="0"/>
                          <a:ea typeface="宋体" pitchFamily="2" charset="-122"/>
                        </a:rPr>
                        <a:t>↓</a:t>
                      </a:r>
                      <a:endParaRPr kumimoji="0" lang="en-US" altLang="zh-CN" sz="1700" b="1" i="0" u="none" strike="noStrike" cap="none" normalizeH="0" baseline="0" smtClean="0">
                        <a:ln>
                          <a:noFill/>
                        </a:ln>
                        <a:solidFill>
                          <a:srgbClr val="FF0066"/>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3.84</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10</a:t>
                      </a:r>
                      <a:r>
                        <a:rPr kumimoji="0" lang="en-US" altLang="zh-CN" sz="1100" b="1" i="0" u="none" strike="noStrike" cap="none" normalizeH="0" baseline="30000" smtClean="0">
                          <a:ln>
                            <a:noFill/>
                          </a:ln>
                          <a:solidFill>
                            <a:schemeClr val="tx2"/>
                          </a:solidFill>
                          <a:effectLst/>
                          <a:latin typeface="Arial" charset="0"/>
                          <a:ea typeface="宋体" pitchFamily="2" charset="-122"/>
                        </a:rPr>
                        <a:t>12</a:t>
                      </a:r>
                      <a:r>
                        <a:rPr kumimoji="0" lang="en-US" altLang="zh-CN" sz="1100" b="1" i="0" u="none" strike="noStrike" cap="none" normalizeH="0" baseline="0" smtClean="0">
                          <a:ln>
                            <a:noFill/>
                          </a:ln>
                          <a:solidFill>
                            <a:schemeClr val="tx2"/>
                          </a:solidFill>
                          <a:effectLst/>
                          <a:latin typeface="Arial" charset="0"/>
                          <a:ea typeface="宋体" pitchFamily="2" charset="-122"/>
                        </a:rPr>
                        <a:t>/L</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85763">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Arial" charset="0"/>
                          <a:ea typeface="宋体" pitchFamily="2" charset="-122"/>
                        </a:rPr>
                        <a:t>白细胞计数</a:t>
                      </a:r>
                      <a:endParaRPr kumimoji="0" lang="zh-CN" altLang="en-GB" sz="1700" b="1" i="0" u="none" strike="noStrike" cap="none" normalizeH="0" baseline="0" smtClean="0">
                        <a:ln>
                          <a:noFill/>
                        </a:ln>
                        <a:solidFill>
                          <a:schemeClr val="tx2"/>
                        </a:solidFill>
                        <a:effectLst/>
                        <a:latin typeface="Arial" charset="0"/>
                        <a:ea typeface="宋体" pitchFamily="2" charset="-122"/>
                      </a:endParaRPr>
                    </a:p>
                  </a:txBody>
                  <a:tcPr anchor="b"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3.85</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3.63</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14.85</a:t>
                      </a:r>
                      <a:r>
                        <a:rPr kumimoji="0" lang="en-US" altLang="zh-CN" sz="1100" b="1" i="0" u="none" strike="noStrike" cap="none" normalizeH="0" baseline="0" smtClean="0">
                          <a:ln>
                            <a:noFill/>
                          </a:ln>
                          <a:solidFill>
                            <a:srgbClr val="FF0066"/>
                          </a:solidFill>
                          <a:effectLst/>
                          <a:latin typeface="Arial" charset="0"/>
                          <a:ea typeface="宋体" pitchFamily="2" charset="-122"/>
                        </a:rPr>
                        <a:t>↑</a:t>
                      </a:r>
                      <a:endParaRPr kumimoji="0" lang="en-US" altLang="zh-CN" sz="1700" b="1" i="0" u="none" strike="noStrike" cap="none" normalizeH="0" baseline="0" smtClean="0">
                        <a:ln>
                          <a:noFill/>
                        </a:ln>
                        <a:solidFill>
                          <a:srgbClr val="FF0066"/>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13.32</a:t>
                      </a:r>
                      <a:r>
                        <a:rPr kumimoji="0" lang="en-US" altLang="zh-CN" sz="1100" b="1" i="0" u="none" strike="noStrike" cap="none" normalizeH="0" baseline="0" smtClean="0">
                          <a:ln>
                            <a:noFill/>
                          </a:ln>
                          <a:solidFill>
                            <a:srgbClr val="FF0066"/>
                          </a:solidFill>
                          <a:effectLst/>
                          <a:latin typeface="Arial" charset="0"/>
                          <a:ea typeface="宋体" pitchFamily="2" charset="-122"/>
                        </a:rPr>
                        <a:t>↑</a:t>
                      </a:r>
                      <a:endParaRPr kumimoji="0" lang="en-US" altLang="zh-CN" sz="1700" b="1" i="0" u="none" strike="noStrike" cap="none" normalizeH="0" baseline="0" smtClean="0">
                        <a:ln>
                          <a:noFill/>
                        </a:ln>
                        <a:solidFill>
                          <a:srgbClr val="FF0066"/>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10.83</a:t>
                      </a:r>
                      <a:r>
                        <a:rPr kumimoji="0" lang="en-US" altLang="zh-CN" sz="1100" b="1" i="0" u="none" strike="noStrike" cap="none" normalizeH="0" baseline="0" smtClean="0">
                          <a:ln>
                            <a:noFill/>
                          </a:ln>
                          <a:solidFill>
                            <a:srgbClr val="FF0066"/>
                          </a:solidFill>
                          <a:effectLst/>
                          <a:latin typeface="Arial" charset="0"/>
                          <a:ea typeface="宋体" pitchFamily="2" charset="-122"/>
                        </a:rPr>
                        <a:t>↑</a:t>
                      </a:r>
                      <a:endParaRPr kumimoji="0" lang="en-US" altLang="zh-CN" sz="1700" b="1" i="0" u="none" strike="noStrike" cap="none" normalizeH="0" baseline="0" smtClean="0">
                        <a:ln>
                          <a:noFill/>
                        </a:ln>
                        <a:solidFill>
                          <a:srgbClr val="FF0066"/>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6.57</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10</a:t>
                      </a:r>
                      <a:r>
                        <a:rPr kumimoji="0" lang="en-US" altLang="zh-CN" sz="1100" b="1" i="0" u="none" strike="noStrike" cap="none" normalizeH="0" baseline="30000" smtClean="0">
                          <a:ln>
                            <a:noFill/>
                          </a:ln>
                          <a:solidFill>
                            <a:schemeClr val="tx2"/>
                          </a:solidFill>
                          <a:effectLst/>
                          <a:latin typeface="Arial" charset="0"/>
                          <a:ea typeface="宋体" pitchFamily="2" charset="-122"/>
                        </a:rPr>
                        <a:t>9</a:t>
                      </a:r>
                      <a:r>
                        <a:rPr kumimoji="0" lang="en-US" altLang="zh-CN" sz="1100" b="1" i="0" u="none" strike="noStrike" cap="none" normalizeH="0" baseline="0" smtClean="0">
                          <a:ln>
                            <a:noFill/>
                          </a:ln>
                          <a:solidFill>
                            <a:schemeClr val="tx2"/>
                          </a:solidFill>
                          <a:effectLst/>
                          <a:latin typeface="Arial" charset="0"/>
                          <a:ea typeface="宋体" pitchFamily="2" charset="-122"/>
                        </a:rPr>
                        <a:t>/L</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305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Arial" charset="0"/>
                          <a:ea typeface="宋体" pitchFamily="2" charset="-122"/>
                        </a:rPr>
                        <a:t>中性粒细胞</a:t>
                      </a:r>
                      <a:endParaRPr kumimoji="0" lang="zh-CN" altLang="en-GB" sz="1700" b="1" i="0" u="none" strike="noStrike" cap="none" normalizeH="0" baseline="0" smtClean="0">
                        <a:ln>
                          <a:noFill/>
                        </a:ln>
                        <a:solidFill>
                          <a:schemeClr val="tx2"/>
                        </a:solidFill>
                        <a:effectLst/>
                        <a:latin typeface="Arial" charset="0"/>
                        <a:ea typeface="宋体" pitchFamily="2" charset="-122"/>
                      </a:endParaRPr>
                    </a:p>
                  </a:txBody>
                  <a:tcPr anchor="b"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0.603</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0.495</a:t>
                      </a:r>
                      <a:r>
                        <a:rPr kumimoji="0" lang="en-US" altLang="zh-CN" sz="1100" b="1" i="0" u="none" strike="noStrike" cap="none" normalizeH="0" baseline="0" smtClean="0">
                          <a:ln>
                            <a:noFill/>
                          </a:ln>
                          <a:solidFill>
                            <a:srgbClr val="FF0066"/>
                          </a:solidFill>
                          <a:effectLst/>
                          <a:latin typeface="Arial" charset="0"/>
                          <a:ea typeface="宋体" pitchFamily="2" charset="-122"/>
                        </a:rPr>
                        <a:t>↓</a:t>
                      </a:r>
                      <a:endParaRPr kumimoji="0" lang="en-US" altLang="zh-CN" sz="1700" b="1" i="0" u="none" strike="noStrike" cap="none" normalizeH="0" baseline="0" smtClean="0">
                        <a:ln>
                          <a:noFill/>
                        </a:ln>
                        <a:solidFill>
                          <a:srgbClr val="FF0066"/>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0.922</a:t>
                      </a:r>
                      <a:r>
                        <a:rPr kumimoji="0" lang="en-US" altLang="zh-CN" sz="1100" b="1" i="0" u="none" strike="noStrike" cap="none" normalizeH="0" baseline="0" smtClean="0">
                          <a:ln>
                            <a:noFill/>
                          </a:ln>
                          <a:solidFill>
                            <a:srgbClr val="FF0066"/>
                          </a:solidFill>
                          <a:effectLst/>
                          <a:latin typeface="Arial" charset="0"/>
                          <a:ea typeface="宋体" pitchFamily="2" charset="-122"/>
                        </a:rPr>
                        <a:t>↑</a:t>
                      </a:r>
                      <a:endParaRPr kumimoji="0" lang="en-US" altLang="zh-CN" sz="1700" b="1" i="0" u="none" strike="noStrike" cap="none" normalizeH="0" baseline="0" smtClean="0">
                        <a:ln>
                          <a:noFill/>
                        </a:ln>
                        <a:solidFill>
                          <a:srgbClr val="FF0066"/>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0.854</a:t>
                      </a:r>
                      <a:r>
                        <a:rPr kumimoji="0" lang="en-US" altLang="zh-CN" sz="1100" b="1" i="0" u="none" strike="noStrike" cap="none" normalizeH="0" baseline="0" smtClean="0">
                          <a:ln>
                            <a:noFill/>
                          </a:ln>
                          <a:solidFill>
                            <a:srgbClr val="FF0066"/>
                          </a:solidFill>
                          <a:effectLst/>
                          <a:latin typeface="Arial" charset="0"/>
                          <a:ea typeface="宋体" pitchFamily="2" charset="-122"/>
                        </a:rPr>
                        <a:t>↑</a:t>
                      </a:r>
                      <a:endParaRPr kumimoji="0" lang="en-US" altLang="zh-CN" sz="1700" b="1" i="0" u="none" strike="noStrike" cap="none" normalizeH="0" baseline="0" smtClean="0">
                        <a:ln>
                          <a:noFill/>
                        </a:ln>
                        <a:solidFill>
                          <a:srgbClr val="FF0066"/>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0.786</a:t>
                      </a:r>
                      <a:r>
                        <a:rPr kumimoji="0" lang="en-US" altLang="zh-CN" sz="1100" b="1" i="0" u="none" strike="noStrike" cap="none" normalizeH="0" baseline="0" smtClean="0">
                          <a:ln>
                            <a:noFill/>
                          </a:ln>
                          <a:solidFill>
                            <a:srgbClr val="FF0066"/>
                          </a:solidFill>
                          <a:effectLst/>
                          <a:latin typeface="Arial" charset="0"/>
                          <a:ea typeface="宋体" pitchFamily="2" charset="-122"/>
                        </a:rPr>
                        <a:t>↑</a:t>
                      </a:r>
                      <a:endParaRPr kumimoji="0" lang="en-US" altLang="zh-CN" sz="1700" b="1" i="0" u="none" strike="noStrike" cap="none" normalizeH="0" baseline="0" smtClean="0">
                        <a:ln>
                          <a:noFill/>
                        </a:ln>
                        <a:solidFill>
                          <a:srgbClr val="FF0066"/>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0.67</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Arial" charset="0"/>
                          <a:ea typeface="宋体" pitchFamily="2" charset="-122"/>
                        </a:rPr>
                        <a:t>　</a:t>
                      </a:r>
                      <a:r>
                        <a:rPr kumimoji="0" lang="en-GB" altLang="zh-CN" sz="1100" b="1" i="0" u="none" strike="noStrike" cap="none" normalizeH="0" baseline="0" smtClean="0">
                          <a:ln>
                            <a:noFill/>
                          </a:ln>
                          <a:solidFill>
                            <a:schemeClr val="tx2"/>
                          </a:solidFill>
                          <a:effectLst/>
                          <a:latin typeface="Arial" charset="0"/>
                          <a:ea typeface="宋体" pitchFamily="2" charset="-122"/>
                        </a:rPr>
                        <a:t>%</a:t>
                      </a:r>
                      <a:endParaRPr kumimoji="0" lang="en-GB"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305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Arial" charset="0"/>
                          <a:ea typeface="宋体" pitchFamily="2" charset="-122"/>
                        </a:rPr>
                        <a:t>淋巴细胞</a:t>
                      </a:r>
                      <a:endParaRPr kumimoji="0" lang="zh-CN" altLang="en-GB" sz="1700" b="1" i="0" u="none" strike="noStrike" cap="none" normalizeH="0" baseline="0" smtClean="0">
                        <a:ln>
                          <a:noFill/>
                        </a:ln>
                        <a:solidFill>
                          <a:schemeClr val="tx2"/>
                        </a:solidFill>
                        <a:effectLst/>
                        <a:latin typeface="Arial" charset="0"/>
                        <a:ea typeface="宋体" pitchFamily="2" charset="-122"/>
                      </a:endParaRPr>
                    </a:p>
                  </a:txBody>
                  <a:tcPr anchor="b"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0.275</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0.386</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0.058</a:t>
                      </a:r>
                      <a:r>
                        <a:rPr kumimoji="0" lang="en-US" altLang="zh-CN" sz="1100" b="1" i="0" u="none" strike="noStrike" cap="none" normalizeH="0" baseline="0" smtClean="0">
                          <a:ln>
                            <a:noFill/>
                          </a:ln>
                          <a:solidFill>
                            <a:srgbClr val="FF0066"/>
                          </a:solidFill>
                          <a:effectLst/>
                          <a:latin typeface="Arial" charset="0"/>
                          <a:ea typeface="宋体" pitchFamily="2" charset="-122"/>
                        </a:rPr>
                        <a:t>↓</a:t>
                      </a:r>
                      <a:endParaRPr kumimoji="0" lang="en-US" altLang="zh-CN" sz="1700" b="1" i="0" u="none" strike="noStrike" cap="none" normalizeH="0" baseline="0" smtClean="0">
                        <a:ln>
                          <a:noFill/>
                        </a:ln>
                        <a:solidFill>
                          <a:srgbClr val="FF0066"/>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0.066</a:t>
                      </a:r>
                      <a:r>
                        <a:rPr kumimoji="0" lang="en-US" altLang="zh-CN" sz="1100" b="1" i="0" u="none" strike="noStrike" cap="none" normalizeH="0" baseline="0" smtClean="0">
                          <a:ln>
                            <a:noFill/>
                          </a:ln>
                          <a:solidFill>
                            <a:srgbClr val="FF0066"/>
                          </a:solidFill>
                          <a:effectLst/>
                          <a:latin typeface="Arial" charset="0"/>
                          <a:ea typeface="宋体" pitchFamily="2" charset="-122"/>
                        </a:rPr>
                        <a:t>↓</a:t>
                      </a:r>
                      <a:endParaRPr kumimoji="0" lang="en-US" altLang="zh-CN" sz="1700" b="1" i="0" u="none" strike="noStrike" cap="none" normalizeH="0" baseline="0" smtClean="0">
                        <a:ln>
                          <a:noFill/>
                        </a:ln>
                        <a:solidFill>
                          <a:srgbClr val="FF0066"/>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0.116</a:t>
                      </a:r>
                      <a:r>
                        <a:rPr kumimoji="0" lang="en-US" altLang="zh-CN" sz="1100" b="1" i="0" u="none" strike="noStrike" cap="none" normalizeH="0" baseline="0" smtClean="0">
                          <a:ln>
                            <a:noFill/>
                          </a:ln>
                          <a:solidFill>
                            <a:srgbClr val="FF0066"/>
                          </a:solidFill>
                          <a:effectLst/>
                          <a:latin typeface="Arial" charset="0"/>
                          <a:ea typeface="宋体" pitchFamily="2" charset="-122"/>
                        </a:rPr>
                        <a:t>↓</a:t>
                      </a:r>
                      <a:endParaRPr kumimoji="0" lang="en-US" altLang="zh-CN" sz="1700" b="1" i="0" u="none" strike="noStrike" cap="none" normalizeH="0" baseline="0" smtClean="0">
                        <a:ln>
                          <a:noFill/>
                        </a:ln>
                        <a:solidFill>
                          <a:srgbClr val="FF0066"/>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0.2</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Arial" charset="0"/>
                          <a:ea typeface="宋体" pitchFamily="2" charset="-122"/>
                        </a:rPr>
                        <a:t>　</a:t>
                      </a:r>
                      <a:r>
                        <a:rPr kumimoji="0" lang="en-GB" altLang="zh-CN" sz="1100" b="1" i="0" u="none" strike="noStrike" cap="none" normalizeH="0" baseline="0" smtClean="0">
                          <a:ln>
                            <a:noFill/>
                          </a:ln>
                          <a:solidFill>
                            <a:schemeClr val="tx2"/>
                          </a:solidFill>
                          <a:effectLst/>
                          <a:latin typeface="Arial" charset="0"/>
                          <a:ea typeface="宋体" pitchFamily="2" charset="-122"/>
                        </a:rPr>
                        <a:t>%</a:t>
                      </a:r>
                      <a:endParaRPr kumimoji="0" lang="en-GB"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305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Arial" charset="0"/>
                          <a:ea typeface="宋体" pitchFamily="2" charset="-122"/>
                        </a:rPr>
                        <a:t>单核细胞</a:t>
                      </a:r>
                      <a:endParaRPr kumimoji="0" lang="zh-CN" altLang="en-GB" sz="1700" b="1" i="0" u="none" strike="noStrike" cap="none" normalizeH="0" baseline="0" smtClean="0">
                        <a:ln>
                          <a:noFill/>
                        </a:ln>
                        <a:solidFill>
                          <a:schemeClr val="tx2"/>
                        </a:solidFill>
                        <a:effectLst/>
                        <a:latin typeface="Arial" charset="0"/>
                        <a:ea typeface="宋体" pitchFamily="2" charset="-122"/>
                      </a:endParaRPr>
                    </a:p>
                  </a:txBody>
                  <a:tcPr anchor="b"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0.119</a:t>
                      </a:r>
                      <a:r>
                        <a:rPr kumimoji="0" lang="en-US" altLang="zh-CN" sz="1100" b="1" i="0" u="none" strike="noStrike" cap="none" normalizeH="0" baseline="0" smtClean="0">
                          <a:ln>
                            <a:noFill/>
                          </a:ln>
                          <a:solidFill>
                            <a:srgbClr val="FF0066"/>
                          </a:solidFill>
                          <a:effectLst/>
                          <a:latin typeface="Arial" charset="0"/>
                          <a:ea typeface="宋体" pitchFamily="2" charset="-122"/>
                        </a:rPr>
                        <a:t>↑</a:t>
                      </a:r>
                      <a:endParaRPr kumimoji="0" lang="en-US" altLang="zh-CN" sz="1700" b="1" i="0" u="none" strike="noStrike" cap="none" normalizeH="0" baseline="0" smtClean="0">
                        <a:ln>
                          <a:noFill/>
                        </a:ln>
                        <a:solidFill>
                          <a:srgbClr val="FF0066"/>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0.113</a:t>
                      </a:r>
                      <a:r>
                        <a:rPr kumimoji="0" lang="en-US" altLang="zh-CN" sz="1100" b="1" i="0" u="none" strike="noStrike" cap="none" normalizeH="0" baseline="0" smtClean="0">
                          <a:ln>
                            <a:noFill/>
                          </a:ln>
                          <a:solidFill>
                            <a:srgbClr val="FF0066"/>
                          </a:solidFill>
                          <a:effectLst/>
                          <a:latin typeface="Arial" charset="0"/>
                          <a:ea typeface="宋体" pitchFamily="2" charset="-122"/>
                        </a:rPr>
                        <a:t>↑</a:t>
                      </a:r>
                      <a:endParaRPr kumimoji="0" lang="en-US" altLang="zh-CN" sz="1700" b="1" i="0" u="none" strike="noStrike" cap="none" normalizeH="0" baseline="0" smtClean="0">
                        <a:ln>
                          <a:noFill/>
                        </a:ln>
                        <a:solidFill>
                          <a:srgbClr val="FF0066"/>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0.018</a:t>
                      </a:r>
                      <a:r>
                        <a:rPr kumimoji="0" lang="en-US" altLang="zh-CN" sz="1100" b="1" i="0" u="none" strike="noStrike" cap="none" normalizeH="0" baseline="0" smtClean="0">
                          <a:ln>
                            <a:noFill/>
                          </a:ln>
                          <a:solidFill>
                            <a:srgbClr val="FF0066"/>
                          </a:solidFill>
                          <a:effectLst/>
                          <a:latin typeface="Arial" charset="0"/>
                          <a:ea typeface="宋体" pitchFamily="2" charset="-122"/>
                        </a:rPr>
                        <a:t>↓</a:t>
                      </a:r>
                      <a:endParaRPr kumimoji="0" lang="en-US" altLang="zh-CN" sz="1700" b="1" i="0" u="none" strike="noStrike" cap="none" normalizeH="0" baseline="0" smtClean="0">
                        <a:ln>
                          <a:noFill/>
                        </a:ln>
                        <a:solidFill>
                          <a:srgbClr val="FF0066"/>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0.079</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0.095</a:t>
                      </a:r>
                      <a:r>
                        <a:rPr kumimoji="0" lang="en-US" altLang="zh-CN" sz="1100" b="1" i="0" u="none" strike="noStrike" cap="none" normalizeH="0" baseline="0" smtClean="0">
                          <a:ln>
                            <a:noFill/>
                          </a:ln>
                          <a:solidFill>
                            <a:srgbClr val="FF0066"/>
                          </a:solidFill>
                          <a:effectLst/>
                          <a:latin typeface="Arial" charset="0"/>
                          <a:ea typeface="宋体" pitchFamily="2" charset="-122"/>
                        </a:rPr>
                        <a:t>↑</a:t>
                      </a:r>
                      <a:endParaRPr kumimoji="0" lang="en-US" altLang="zh-CN" sz="1700" b="1" i="0" u="none" strike="noStrike" cap="none" normalizeH="0" baseline="0" smtClean="0">
                        <a:ln>
                          <a:noFill/>
                        </a:ln>
                        <a:solidFill>
                          <a:srgbClr val="FF0066"/>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0.1</a:t>
                      </a:r>
                      <a:r>
                        <a:rPr kumimoji="0" lang="en-US" altLang="zh-CN" sz="1100" b="1" i="0" u="none" strike="noStrike" cap="none" normalizeH="0" baseline="0" smtClean="0">
                          <a:ln>
                            <a:noFill/>
                          </a:ln>
                          <a:solidFill>
                            <a:srgbClr val="FF0066"/>
                          </a:solidFill>
                          <a:effectLst/>
                          <a:latin typeface="Arial" charset="0"/>
                          <a:ea typeface="宋体" pitchFamily="2" charset="-122"/>
                        </a:rPr>
                        <a:t>↑</a:t>
                      </a:r>
                      <a:endParaRPr kumimoji="0" lang="en-US" altLang="zh-CN" sz="1700" b="1" i="0" u="none" strike="noStrike" cap="none" normalizeH="0" baseline="0" smtClean="0">
                        <a:ln>
                          <a:noFill/>
                        </a:ln>
                        <a:solidFill>
                          <a:srgbClr val="FF0066"/>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Arial" charset="0"/>
                          <a:ea typeface="宋体" pitchFamily="2" charset="-122"/>
                        </a:rPr>
                        <a:t>　</a:t>
                      </a:r>
                      <a:r>
                        <a:rPr kumimoji="0" lang="en-GB" altLang="zh-CN" sz="1100" b="1" i="0" u="none" strike="noStrike" cap="none" normalizeH="0" baseline="0" smtClean="0">
                          <a:ln>
                            <a:noFill/>
                          </a:ln>
                          <a:solidFill>
                            <a:schemeClr val="tx2"/>
                          </a:solidFill>
                          <a:effectLst/>
                          <a:latin typeface="Arial" charset="0"/>
                          <a:ea typeface="宋体" pitchFamily="2" charset="-122"/>
                        </a:rPr>
                        <a:t>%</a:t>
                      </a:r>
                      <a:endParaRPr kumimoji="0" lang="en-GB"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305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Arial" charset="0"/>
                          <a:ea typeface="宋体" pitchFamily="2" charset="-122"/>
                        </a:rPr>
                        <a:t>嗜酸性粒细胞</a:t>
                      </a:r>
                      <a:endParaRPr kumimoji="0" lang="zh-CN" altLang="en-GB" sz="1700" b="1" i="0" u="none" strike="noStrike" cap="none" normalizeH="0" baseline="0" smtClean="0">
                        <a:ln>
                          <a:noFill/>
                        </a:ln>
                        <a:solidFill>
                          <a:schemeClr val="tx2"/>
                        </a:solidFill>
                        <a:effectLst/>
                        <a:latin typeface="Arial" charset="0"/>
                        <a:ea typeface="宋体" pitchFamily="2" charset="-122"/>
                      </a:endParaRPr>
                    </a:p>
                  </a:txBody>
                  <a:tcPr anchor="b"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0.000</a:t>
                      </a:r>
                      <a:r>
                        <a:rPr kumimoji="0" lang="en-US" altLang="zh-CN" sz="1100" b="1" i="0" u="none" strike="noStrike" cap="none" normalizeH="0" baseline="0" smtClean="0">
                          <a:ln>
                            <a:noFill/>
                          </a:ln>
                          <a:solidFill>
                            <a:srgbClr val="FF0066"/>
                          </a:solidFill>
                          <a:effectLst/>
                          <a:latin typeface="Arial" charset="0"/>
                          <a:ea typeface="宋体" pitchFamily="2" charset="-122"/>
                        </a:rPr>
                        <a:t>↓</a:t>
                      </a:r>
                      <a:endParaRPr kumimoji="0" lang="en-US" altLang="zh-CN" sz="1700" b="1" i="0" u="none" strike="noStrike" cap="none" normalizeH="0" baseline="0" smtClean="0">
                        <a:ln>
                          <a:noFill/>
                        </a:ln>
                        <a:solidFill>
                          <a:srgbClr val="FF0066"/>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0.000</a:t>
                      </a:r>
                      <a:r>
                        <a:rPr kumimoji="0" lang="en-US" altLang="zh-CN" sz="1100" b="1" i="0" u="none" strike="noStrike" cap="none" normalizeH="0" baseline="0" smtClean="0">
                          <a:ln>
                            <a:noFill/>
                          </a:ln>
                          <a:solidFill>
                            <a:srgbClr val="FF0066"/>
                          </a:solidFill>
                          <a:effectLst/>
                          <a:latin typeface="Arial" charset="0"/>
                          <a:ea typeface="宋体" pitchFamily="2" charset="-122"/>
                        </a:rPr>
                        <a:t>↓</a:t>
                      </a:r>
                      <a:endParaRPr kumimoji="0" lang="en-US" altLang="zh-CN" sz="1700" b="1" i="0" u="none" strike="noStrike" cap="none" normalizeH="0" baseline="0" smtClean="0">
                        <a:ln>
                          <a:noFill/>
                        </a:ln>
                        <a:solidFill>
                          <a:srgbClr val="FF0066"/>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0.001</a:t>
                      </a:r>
                      <a:r>
                        <a:rPr kumimoji="0" lang="en-US" altLang="zh-CN" sz="1100" b="1" i="0" u="none" strike="noStrike" cap="none" normalizeH="0" baseline="0" smtClean="0">
                          <a:ln>
                            <a:noFill/>
                          </a:ln>
                          <a:solidFill>
                            <a:srgbClr val="FF0066"/>
                          </a:solidFill>
                          <a:effectLst/>
                          <a:latin typeface="Arial" charset="0"/>
                          <a:ea typeface="宋体" pitchFamily="2" charset="-122"/>
                        </a:rPr>
                        <a:t>↓</a:t>
                      </a:r>
                      <a:endParaRPr kumimoji="0" lang="en-US" altLang="zh-CN" sz="1700" b="1" i="0" u="none" strike="noStrike" cap="none" normalizeH="0" baseline="0" smtClean="0">
                        <a:ln>
                          <a:noFill/>
                        </a:ln>
                        <a:solidFill>
                          <a:srgbClr val="FF0066"/>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0.000</a:t>
                      </a:r>
                      <a:r>
                        <a:rPr kumimoji="0" lang="en-US" altLang="zh-CN" sz="1100" b="1" i="0" u="none" strike="noStrike" cap="none" normalizeH="0" baseline="0" smtClean="0">
                          <a:ln>
                            <a:noFill/>
                          </a:ln>
                          <a:solidFill>
                            <a:srgbClr val="FF0066"/>
                          </a:solidFill>
                          <a:effectLst/>
                          <a:latin typeface="Arial" charset="0"/>
                          <a:ea typeface="宋体" pitchFamily="2" charset="-122"/>
                        </a:rPr>
                        <a:t>↓</a:t>
                      </a:r>
                      <a:endParaRPr kumimoji="0" lang="en-US" altLang="zh-CN" sz="1700" b="1" i="0" u="none" strike="noStrike" cap="none" normalizeH="0" baseline="0" smtClean="0">
                        <a:ln>
                          <a:noFill/>
                        </a:ln>
                        <a:solidFill>
                          <a:srgbClr val="FF0066"/>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0.001</a:t>
                      </a:r>
                      <a:r>
                        <a:rPr kumimoji="0" lang="en-US" altLang="zh-CN" sz="1100" b="1" i="0" u="none" strike="noStrike" cap="none" normalizeH="0" baseline="0" smtClean="0">
                          <a:ln>
                            <a:noFill/>
                          </a:ln>
                          <a:solidFill>
                            <a:srgbClr val="FF0066"/>
                          </a:solidFill>
                          <a:effectLst/>
                          <a:latin typeface="Arial" charset="0"/>
                          <a:ea typeface="宋体" pitchFamily="2" charset="-122"/>
                        </a:rPr>
                        <a:t>↓</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Arial" charset="0"/>
                          <a:ea typeface="宋体" pitchFamily="2" charset="-122"/>
                        </a:rPr>
                        <a:t>中幼粒</a:t>
                      </a:r>
                      <a:r>
                        <a:rPr kumimoji="0" lang="en-US" altLang="zh-CN" sz="1100" b="1" i="0" u="none" strike="noStrike" cap="none" normalizeH="0" baseline="0" smtClean="0">
                          <a:ln>
                            <a:noFill/>
                          </a:ln>
                          <a:solidFill>
                            <a:schemeClr val="tx2"/>
                          </a:solidFill>
                          <a:effectLst/>
                          <a:latin typeface="Arial" charset="0"/>
                          <a:ea typeface="宋体" pitchFamily="2" charset="-122"/>
                        </a:rPr>
                        <a:t>0.02</a:t>
                      </a:r>
                      <a:r>
                        <a:rPr kumimoji="0" lang="en-US" altLang="zh-CN" sz="1100" b="1" i="0" u="none" strike="noStrike" cap="none" normalizeH="0" baseline="0" smtClean="0">
                          <a:ln>
                            <a:noFill/>
                          </a:ln>
                          <a:solidFill>
                            <a:srgbClr val="FF0066"/>
                          </a:solidFill>
                          <a:effectLst/>
                          <a:latin typeface="Arial" charset="0"/>
                          <a:ea typeface="宋体" pitchFamily="2" charset="-122"/>
                        </a:rPr>
                        <a:t>↓</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Arial" charset="0"/>
                          <a:ea typeface="宋体" pitchFamily="2" charset="-122"/>
                        </a:rPr>
                        <a:t>　</a:t>
                      </a:r>
                      <a:r>
                        <a:rPr kumimoji="0" lang="en-GB" altLang="zh-CN" sz="1100" b="1" i="0" u="none" strike="noStrike" cap="none" normalizeH="0" baseline="0" smtClean="0">
                          <a:ln>
                            <a:noFill/>
                          </a:ln>
                          <a:solidFill>
                            <a:schemeClr val="tx2"/>
                          </a:solidFill>
                          <a:effectLst/>
                          <a:latin typeface="Arial" charset="0"/>
                          <a:ea typeface="宋体" pitchFamily="2" charset="-122"/>
                        </a:rPr>
                        <a:t>%</a:t>
                      </a:r>
                      <a:endParaRPr kumimoji="0" lang="en-GB"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305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Arial" charset="0"/>
                          <a:ea typeface="宋体" pitchFamily="2" charset="-122"/>
                        </a:rPr>
                        <a:t>嗜碱性粒细胞</a:t>
                      </a:r>
                      <a:endParaRPr kumimoji="0" lang="zh-CN" altLang="en-GB" sz="1700" b="1" i="0" u="none" strike="noStrike" cap="none" normalizeH="0" baseline="0" smtClean="0">
                        <a:ln>
                          <a:noFill/>
                        </a:ln>
                        <a:solidFill>
                          <a:schemeClr val="tx2"/>
                        </a:solidFill>
                        <a:effectLst/>
                        <a:latin typeface="Arial" charset="0"/>
                        <a:ea typeface="宋体" pitchFamily="2" charset="-122"/>
                      </a:endParaRPr>
                    </a:p>
                  </a:txBody>
                  <a:tcPr anchor="b"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0.003</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0.006</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0.001</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0.001</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0.002</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0.01</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Arial" charset="0"/>
                          <a:ea typeface="宋体" pitchFamily="2" charset="-122"/>
                        </a:rPr>
                        <a:t>　</a:t>
                      </a:r>
                      <a:r>
                        <a:rPr kumimoji="0" lang="en-GB" altLang="zh-CN" sz="1100" b="1" i="0" u="none" strike="noStrike" cap="none" normalizeH="0" baseline="0" smtClean="0">
                          <a:ln>
                            <a:noFill/>
                          </a:ln>
                          <a:solidFill>
                            <a:schemeClr val="tx2"/>
                          </a:solidFill>
                          <a:effectLst/>
                          <a:latin typeface="Arial" charset="0"/>
                          <a:ea typeface="宋体" pitchFamily="2" charset="-122"/>
                        </a:rPr>
                        <a:t>%</a:t>
                      </a:r>
                      <a:endParaRPr kumimoji="0" lang="en-GB"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305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Arial" charset="0"/>
                          <a:ea typeface="宋体" pitchFamily="2" charset="-122"/>
                        </a:rPr>
                        <a:t>红细胞比积</a:t>
                      </a:r>
                      <a:endParaRPr kumimoji="0" lang="zh-CN" altLang="en-GB" sz="1700" b="1" i="0" u="none" strike="noStrike" cap="none" normalizeH="0" baseline="0" smtClean="0">
                        <a:ln>
                          <a:noFill/>
                        </a:ln>
                        <a:solidFill>
                          <a:schemeClr val="tx2"/>
                        </a:solidFill>
                        <a:effectLst/>
                        <a:latin typeface="Arial" charset="0"/>
                        <a:ea typeface="宋体" pitchFamily="2" charset="-122"/>
                      </a:endParaRPr>
                    </a:p>
                  </a:txBody>
                  <a:tcPr anchor="b"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0.297</a:t>
                      </a:r>
                      <a:r>
                        <a:rPr kumimoji="0" lang="en-US" altLang="zh-CN" sz="1100" b="1" i="0" u="none" strike="noStrike" cap="none" normalizeH="0" baseline="0" smtClean="0">
                          <a:ln>
                            <a:noFill/>
                          </a:ln>
                          <a:solidFill>
                            <a:srgbClr val="FF0066"/>
                          </a:solidFill>
                          <a:effectLst/>
                          <a:latin typeface="Arial" charset="0"/>
                          <a:ea typeface="宋体" pitchFamily="2" charset="-122"/>
                        </a:rPr>
                        <a:t>↓</a:t>
                      </a:r>
                      <a:endParaRPr kumimoji="0" lang="en-US" altLang="zh-CN" sz="1700" b="1" i="0" u="none" strike="noStrike" cap="none" normalizeH="0" baseline="0" smtClean="0">
                        <a:ln>
                          <a:noFill/>
                        </a:ln>
                        <a:solidFill>
                          <a:srgbClr val="FF0066"/>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0.264</a:t>
                      </a:r>
                      <a:r>
                        <a:rPr kumimoji="0" lang="en-US" altLang="zh-CN" sz="1100" b="1" i="0" u="none" strike="noStrike" cap="none" normalizeH="0" baseline="0" smtClean="0">
                          <a:ln>
                            <a:noFill/>
                          </a:ln>
                          <a:solidFill>
                            <a:srgbClr val="FF0066"/>
                          </a:solidFill>
                          <a:effectLst/>
                          <a:latin typeface="Arial" charset="0"/>
                          <a:ea typeface="宋体" pitchFamily="2" charset="-122"/>
                        </a:rPr>
                        <a:t>↓</a:t>
                      </a:r>
                      <a:endParaRPr kumimoji="0" lang="en-US" altLang="zh-CN" sz="1700" b="1" i="0" u="none" strike="noStrike" cap="none" normalizeH="0" baseline="0" smtClean="0">
                        <a:ln>
                          <a:noFill/>
                        </a:ln>
                        <a:solidFill>
                          <a:srgbClr val="FF0066"/>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0.253</a:t>
                      </a:r>
                      <a:r>
                        <a:rPr kumimoji="0" lang="en-US" altLang="zh-CN" sz="1100" b="1" i="0" u="none" strike="noStrike" cap="none" normalizeH="0" baseline="0" smtClean="0">
                          <a:ln>
                            <a:noFill/>
                          </a:ln>
                          <a:solidFill>
                            <a:srgbClr val="FF0066"/>
                          </a:solidFill>
                          <a:effectLst/>
                          <a:latin typeface="Arial" charset="0"/>
                          <a:ea typeface="宋体" pitchFamily="2" charset="-122"/>
                        </a:rPr>
                        <a:t>↓</a:t>
                      </a:r>
                      <a:endParaRPr kumimoji="0" lang="en-US" altLang="zh-CN" sz="1700" b="1" i="0" u="none" strike="noStrike" cap="none" normalizeH="0" baseline="0" smtClean="0">
                        <a:ln>
                          <a:noFill/>
                        </a:ln>
                        <a:solidFill>
                          <a:srgbClr val="FF0066"/>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0.201</a:t>
                      </a:r>
                      <a:r>
                        <a:rPr kumimoji="0" lang="en-US" altLang="zh-CN" sz="1100" b="1" i="0" u="none" strike="noStrike" cap="none" normalizeH="0" baseline="0" smtClean="0">
                          <a:ln>
                            <a:noFill/>
                          </a:ln>
                          <a:solidFill>
                            <a:srgbClr val="FF0066"/>
                          </a:solidFill>
                          <a:effectLst/>
                          <a:latin typeface="Arial" charset="0"/>
                          <a:ea typeface="宋体" pitchFamily="2" charset="-122"/>
                        </a:rPr>
                        <a:t>↓</a:t>
                      </a:r>
                      <a:endParaRPr kumimoji="0" lang="en-US" altLang="zh-CN" sz="1700" b="1" i="0" u="none" strike="noStrike" cap="none" normalizeH="0" baseline="0" smtClean="0">
                        <a:ln>
                          <a:noFill/>
                        </a:ln>
                        <a:solidFill>
                          <a:srgbClr val="FF0066"/>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0.257</a:t>
                      </a:r>
                      <a:r>
                        <a:rPr kumimoji="0" lang="en-US" altLang="zh-CN" sz="1100" b="1" i="0" u="none" strike="noStrike" cap="none" normalizeH="0" baseline="0" smtClean="0">
                          <a:ln>
                            <a:noFill/>
                          </a:ln>
                          <a:solidFill>
                            <a:srgbClr val="FF0066"/>
                          </a:solidFill>
                          <a:effectLst/>
                          <a:latin typeface="Arial" charset="0"/>
                          <a:ea typeface="宋体" pitchFamily="2" charset="-122"/>
                        </a:rPr>
                        <a:t>↓</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0.32</a:t>
                      </a:r>
                      <a:r>
                        <a:rPr kumimoji="0" lang="en-US" altLang="zh-CN" sz="1100" b="1" i="0" u="none" strike="noStrike" cap="none" normalizeH="0" baseline="0" smtClean="0">
                          <a:ln>
                            <a:noFill/>
                          </a:ln>
                          <a:solidFill>
                            <a:srgbClr val="FF0066"/>
                          </a:solidFill>
                          <a:effectLst/>
                          <a:latin typeface="Arial" charset="0"/>
                          <a:ea typeface="宋体" pitchFamily="2" charset="-122"/>
                        </a:rPr>
                        <a:t>↓</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L/L</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305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Arial" charset="0"/>
                          <a:ea typeface="宋体" pitchFamily="2" charset="-122"/>
                        </a:rPr>
                        <a:t>平均红细胞体积</a:t>
                      </a:r>
                      <a:endParaRPr kumimoji="0" lang="zh-CN" altLang="en-GB" sz="1700" b="1" i="0" u="none" strike="noStrike" cap="none" normalizeH="0" baseline="0" smtClean="0">
                        <a:ln>
                          <a:noFill/>
                        </a:ln>
                        <a:solidFill>
                          <a:schemeClr val="tx2"/>
                        </a:solidFill>
                        <a:effectLst/>
                        <a:latin typeface="Arial" charset="0"/>
                        <a:ea typeface="宋体" pitchFamily="2" charset="-122"/>
                      </a:endParaRPr>
                    </a:p>
                  </a:txBody>
                  <a:tcPr anchor="b"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79.8</a:t>
                      </a:r>
                      <a:r>
                        <a:rPr kumimoji="0" lang="en-US" altLang="zh-CN" sz="1100" b="1" i="0" u="none" strike="noStrike" cap="none" normalizeH="0" baseline="0" smtClean="0">
                          <a:ln>
                            <a:noFill/>
                          </a:ln>
                          <a:solidFill>
                            <a:srgbClr val="FF0066"/>
                          </a:solidFill>
                          <a:effectLst/>
                          <a:latin typeface="Arial" charset="0"/>
                          <a:ea typeface="宋体" pitchFamily="2" charset="-122"/>
                        </a:rPr>
                        <a:t>↓</a:t>
                      </a:r>
                      <a:endParaRPr kumimoji="0" lang="en-US" altLang="zh-CN" sz="1700" b="1" i="0" u="none" strike="noStrike" cap="none" normalizeH="0" baseline="0" smtClean="0">
                        <a:ln>
                          <a:noFill/>
                        </a:ln>
                        <a:solidFill>
                          <a:srgbClr val="FF0066"/>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80.5</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82.1</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82.0</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84.3</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83.3</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fl</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305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Arial" charset="0"/>
                          <a:ea typeface="宋体" pitchFamily="2" charset="-122"/>
                        </a:rPr>
                        <a:t>平均红细胞血红蛋白量</a:t>
                      </a:r>
                      <a:endParaRPr kumimoji="0" lang="zh-CN" altLang="en-GB" sz="1700" b="1" i="0" u="none" strike="noStrike" cap="none" normalizeH="0" baseline="0" smtClean="0">
                        <a:ln>
                          <a:noFill/>
                        </a:ln>
                        <a:solidFill>
                          <a:schemeClr val="tx2"/>
                        </a:solidFill>
                        <a:effectLst/>
                        <a:latin typeface="Arial" charset="0"/>
                        <a:ea typeface="宋体" pitchFamily="2" charset="-122"/>
                      </a:endParaRPr>
                    </a:p>
                  </a:txBody>
                  <a:tcPr anchor="b"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28.8</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29.3</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28.9</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29.0</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29.2</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28.9</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pg</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305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Arial" charset="0"/>
                          <a:ea typeface="宋体" pitchFamily="2" charset="-122"/>
                        </a:rPr>
                        <a:t>平均红细胞血红蛋白浓度</a:t>
                      </a:r>
                      <a:endParaRPr kumimoji="0" lang="zh-CN" altLang="en-GB" sz="1700" b="1" i="0" u="none" strike="noStrike" cap="none" normalizeH="0" baseline="0" smtClean="0">
                        <a:ln>
                          <a:noFill/>
                        </a:ln>
                        <a:solidFill>
                          <a:schemeClr val="tx2"/>
                        </a:solidFill>
                        <a:effectLst/>
                        <a:latin typeface="Arial" charset="0"/>
                        <a:ea typeface="宋体" pitchFamily="2" charset="-122"/>
                      </a:endParaRPr>
                    </a:p>
                  </a:txBody>
                  <a:tcPr anchor="b"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360</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361</a:t>
                      </a:r>
                      <a:r>
                        <a:rPr kumimoji="0" lang="en-US" altLang="zh-CN" sz="1100" b="1" i="0" u="none" strike="noStrike" cap="none" normalizeH="0" baseline="0" smtClean="0">
                          <a:ln>
                            <a:noFill/>
                          </a:ln>
                          <a:solidFill>
                            <a:srgbClr val="FF0066"/>
                          </a:solidFill>
                          <a:effectLst/>
                          <a:latin typeface="Arial" charset="0"/>
                          <a:ea typeface="宋体" pitchFamily="2" charset="-122"/>
                        </a:rPr>
                        <a:t>↑</a:t>
                      </a:r>
                      <a:endParaRPr kumimoji="0" lang="en-US" altLang="zh-CN" sz="1700" b="1" i="0" u="none" strike="noStrike" cap="none" normalizeH="0" baseline="0" smtClean="0">
                        <a:ln>
                          <a:noFill/>
                        </a:ln>
                        <a:solidFill>
                          <a:srgbClr val="FF0066"/>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352</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353</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346</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347</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g/L</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305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Arial" charset="0"/>
                          <a:ea typeface="宋体" pitchFamily="2" charset="-122"/>
                        </a:rPr>
                        <a:t>红细胞体积分布宽度</a:t>
                      </a:r>
                      <a:r>
                        <a:rPr kumimoji="0" lang="en-US" altLang="zh-CN" sz="1100" b="1" i="0" u="none" strike="noStrike" cap="none" normalizeH="0" baseline="0" smtClean="0">
                          <a:ln>
                            <a:noFill/>
                          </a:ln>
                          <a:solidFill>
                            <a:schemeClr val="tx2"/>
                          </a:solidFill>
                          <a:effectLst/>
                          <a:latin typeface="Arial" charset="0"/>
                          <a:ea typeface="宋体" pitchFamily="2" charset="-122"/>
                        </a:rPr>
                        <a:t>CV</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14.4</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14.4</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14.8</a:t>
                      </a:r>
                      <a:r>
                        <a:rPr kumimoji="0" lang="en-US" altLang="zh-CN" sz="1100" b="1" i="0" u="none" strike="noStrike" cap="none" normalizeH="0" baseline="0" smtClean="0">
                          <a:ln>
                            <a:noFill/>
                          </a:ln>
                          <a:solidFill>
                            <a:srgbClr val="FF0066"/>
                          </a:solidFill>
                          <a:effectLst/>
                          <a:latin typeface="Arial" charset="0"/>
                          <a:ea typeface="宋体" pitchFamily="2" charset="-122"/>
                        </a:rPr>
                        <a:t>↑</a:t>
                      </a:r>
                      <a:endParaRPr kumimoji="0" lang="en-US" altLang="zh-CN" sz="1700" b="1" i="0" u="none" strike="noStrike" cap="none" normalizeH="0" baseline="0" smtClean="0">
                        <a:ln>
                          <a:noFill/>
                        </a:ln>
                        <a:solidFill>
                          <a:srgbClr val="FF0066"/>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14.9</a:t>
                      </a:r>
                      <a:r>
                        <a:rPr kumimoji="0" lang="en-US" altLang="zh-CN" sz="1100" b="1" i="0" u="none" strike="noStrike" cap="none" normalizeH="0" baseline="0" smtClean="0">
                          <a:ln>
                            <a:noFill/>
                          </a:ln>
                          <a:solidFill>
                            <a:srgbClr val="FF0066"/>
                          </a:solidFill>
                          <a:effectLst/>
                          <a:latin typeface="Arial" charset="0"/>
                          <a:ea typeface="宋体" pitchFamily="2" charset="-122"/>
                        </a:rPr>
                        <a:t>↑</a:t>
                      </a:r>
                      <a:endParaRPr kumimoji="0" lang="en-US" altLang="zh-CN" sz="1700" b="1" i="0" u="none" strike="noStrike" cap="none" normalizeH="0" baseline="0" smtClean="0">
                        <a:ln>
                          <a:noFill/>
                        </a:ln>
                        <a:solidFill>
                          <a:srgbClr val="FF0066"/>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15.2</a:t>
                      </a:r>
                      <a:r>
                        <a:rPr kumimoji="0" lang="en-US" altLang="zh-CN" sz="1100" b="1" i="0" u="none" strike="noStrike" cap="none" normalizeH="0" baseline="0" smtClean="0">
                          <a:ln>
                            <a:noFill/>
                          </a:ln>
                          <a:solidFill>
                            <a:srgbClr val="FF0066"/>
                          </a:solidFill>
                          <a:effectLst/>
                          <a:latin typeface="Arial" charset="0"/>
                          <a:ea typeface="宋体" pitchFamily="2" charset="-122"/>
                        </a:rPr>
                        <a:t>↑</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14.8</a:t>
                      </a:r>
                      <a:r>
                        <a:rPr kumimoji="0" lang="en-US" altLang="zh-CN" sz="1100" b="1" i="0" u="none" strike="noStrike" cap="none" normalizeH="0" baseline="0" smtClean="0">
                          <a:ln>
                            <a:noFill/>
                          </a:ln>
                          <a:solidFill>
                            <a:srgbClr val="FF0066"/>
                          </a:solidFill>
                          <a:effectLst/>
                          <a:latin typeface="Arial" charset="0"/>
                          <a:ea typeface="宋体" pitchFamily="2" charset="-122"/>
                        </a:rPr>
                        <a:t>↑</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305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Arial" charset="0"/>
                          <a:ea typeface="宋体" pitchFamily="2" charset="-122"/>
                        </a:rPr>
                        <a:t>血小板计数</a:t>
                      </a:r>
                      <a:endParaRPr kumimoji="0" lang="zh-CN" altLang="en-GB" sz="1700" b="1" i="0" u="none" strike="noStrike" cap="none" normalizeH="0" baseline="0" smtClean="0">
                        <a:ln>
                          <a:noFill/>
                        </a:ln>
                        <a:solidFill>
                          <a:schemeClr val="tx2"/>
                        </a:solidFill>
                        <a:effectLst/>
                        <a:latin typeface="Arial" charset="0"/>
                        <a:ea typeface="宋体" pitchFamily="2" charset="-122"/>
                      </a:endParaRPr>
                    </a:p>
                  </a:txBody>
                  <a:tcPr anchor="b"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83</a:t>
                      </a:r>
                      <a:r>
                        <a:rPr kumimoji="0" lang="en-US" altLang="zh-CN" sz="1100" b="1" i="0" u="none" strike="noStrike" cap="none" normalizeH="0" baseline="0" smtClean="0">
                          <a:ln>
                            <a:noFill/>
                          </a:ln>
                          <a:solidFill>
                            <a:srgbClr val="FF0066"/>
                          </a:solidFill>
                          <a:effectLst/>
                          <a:latin typeface="Arial" charset="0"/>
                          <a:ea typeface="宋体" pitchFamily="2" charset="-122"/>
                        </a:rPr>
                        <a:t>↓</a:t>
                      </a:r>
                      <a:endParaRPr kumimoji="0" lang="en-US" altLang="zh-CN" sz="1700" b="1" i="0" u="none" strike="noStrike" cap="none" normalizeH="0" baseline="0" smtClean="0">
                        <a:ln>
                          <a:noFill/>
                        </a:ln>
                        <a:solidFill>
                          <a:srgbClr val="FF0066"/>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63</a:t>
                      </a:r>
                      <a:r>
                        <a:rPr kumimoji="0" lang="en-US" altLang="zh-CN" sz="1100" b="1" i="0" u="none" strike="noStrike" cap="none" normalizeH="0" baseline="0" smtClean="0">
                          <a:ln>
                            <a:noFill/>
                          </a:ln>
                          <a:solidFill>
                            <a:srgbClr val="FF0066"/>
                          </a:solidFill>
                          <a:effectLst/>
                          <a:latin typeface="Arial" charset="0"/>
                          <a:ea typeface="宋体" pitchFamily="2" charset="-122"/>
                        </a:rPr>
                        <a:t>↓</a:t>
                      </a:r>
                      <a:endParaRPr kumimoji="0" lang="en-US" altLang="zh-CN" sz="1700" b="1" i="0" u="none" strike="noStrike" cap="none" normalizeH="0" baseline="0" smtClean="0">
                        <a:ln>
                          <a:noFill/>
                        </a:ln>
                        <a:solidFill>
                          <a:srgbClr val="FF0066"/>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51</a:t>
                      </a:r>
                      <a:r>
                        <a:rPr kumimoji="0" lang="en-US" altLang="zh-CN" sz="1100" b="1" i="0" u="none" strike="noStrike" cap="none" normalizeH="0" baseline="0" smtClean="0">
                          <a:ln>
                            <a:noFill/>
                          </a:ln>
                          <a:solidFill>
                            <a:srgbClr val="FF0066"/>
                          </a:solidFill>
                          <a:effectLst/>
                          <a:latin typeface="Arial" charset="0"/>
                          <a:ea typeface="宋体" pitchFamily="2" charset="-122"/>
                        </a:rPr>
                        <a:t>↓</a:t>
                      </a:r>
                      <a:endParaRPr kumimoji="0" lang="en-US" altLang="zh-CN" sz="1700" b="1" i="0" u="none" strike="noStrike" cap="none" normalizeH="0" baseline="0" smtClean="0">
                        <a:ln>
                          <a:noFill/>
                        </a:ln>
                        <a:solidFill>
                          <a:srgbClr val="FF0066"/>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55</a:t>
                      </a:r>
                      <a:r>
                        <a:rPr kumimoji="0" lang="en-US" altLang="zh-CN" sz="1100" b="1" i="0" u="none" strike="noStrike" cap="none" normalizeH="0" baseline="0" smtClean="0">
                          <a:ln>
                            <a:noFill/>
                          </a:ln>
                          <a:solidFill>
                            <a:srgbClr val="FF0066"/>
                          </a:solidFill>
                          <a:effectLst/>
                          <a:latin typeface="Arial" charset="0"/>
                          <a:ea typeface="宋体" pitchFamily="2" charset="-122"/>
                        </a:rPr>
                        <a:t>↓</a:t>
                      </a:r>
                      <a:endParaRPr kumimoji="0" lang="en-US" altLang="zh-CN" sz="1700" b="1" i="0" u="none" strike="noStrike" cap="none" normalizeH="0" baseline="0" smtClean="0">
                        <a:ln>
                          <a:noFill/>
                        </a:ln>
                        <a:solidFill>
                          <a:srgbClr val="FF0066"/>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73</a:t>
                      </a:r>
                      <a:r>
                        <a:rPr kumimoji="0" lang="en-US" altLang="zh-CN" sz="1100" b="1" i="0" u="none" strike="noStrike" cap="none" normalizeH="0" baseline="0" smtClean="0">
                          <a:ln>
                            <a:noFill/>
                          </a:ln>
                          <a:solidFill>
                            <a:srgbClr val="FF3399"/>
                          </a:solidFill>
                          <a:effectLst/>
                          <a:latin typeface="Arial" charset="0"/>
                          <a:ea typeface="宋体" pitchFamily="2" charset="-122"/>
                        </a:rPr>
                        <a:t>↓</a:t>
                      </a:r>
                      <a:endParaRPr kumimoji="0" lang="en-US" altLang="zh-CN" sz="1700" b="1" i="0" u="none" strike="noStrike" cap="none" normalizeH="0" baseline="0" smtClean="0">
                        <a:ln>
                          <a:noFill/>
                        </a:ln>
                        <a:solidFill>
                          <a:srgbClr val="FF3399"/>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99</a:t>
                      </a:r>
                      <a:r>
                        <a:rPr kumimoji="0" lang="en-US" altLang="zh-CN" sz="1100" b="1" i="0" u="none" strike="noStrike" cap="none" normalizeH="0" baseline="0" smtClean="0">
                          <a:ln>
                            <a:noFill/>
                          </a:ln>
                          <a:solidFill>
                            <a:srgbClr val="FF0066"/>
                          </a:solidFill>
                          <a:effectLst/>
                          <a:latin typeface="Arial" charset="0"/>
                          <a:ea typeface="宋体" pitchFamily="2" charset="-122"/>
                        </a:rPr>
                        <a:t>↓</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10</a:t>
                      </a:r>
                      <a:r>
                        <a:rPr kumimoji="0" lang="en-US" altLang="zh-CN" sz="1100" b="1" i="0" u="none" strike="noStrike" cap="none" normalizeH="0" baseline="30000" smtClean="0">
                          <a:ln>
                            <a:noFill/>
                          </a:ln>
                          <a:solidFill>
                            <a:schemeClr val="tx2"/>
                          </a:solidFill>
                          <a:effectLst/>
                          <a:latin typeface="Arial" charset="0"/>
                          <a:ea typeface="宋体" pitchFamily="2" charset="-122"/>
                        </a:rPr>
                        <a:t>12</a:t>
                      </a:r>
                      <a:r>
                        <a:rPr kumimoji="0" lang="en-US" altLang="zh-CN" sz="1100" b="1" i="0" u="none" strike="noStrike" cap="none" normalizeH="0" baseline="0" smtClean="0">
                          <a:ln>
                            <a:noFill/>
                          </a:ln>
                          <a:solidFill>
                            <a:schemeClr val="tx2"/>
                          </a:solidFill>
                          <a:effectLst/>
                          <a:latin typeface="Arial" charset="0"/>
                          <a:ea typeface="宋体" pitchFamily="2" charset="-122"/>
                        </a:rPr>
                        <a:t>/L</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305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Arial" charset="0"/>
                          <a:ea typeface="宋体" pitchFamily="2" charset="-122"/>
                        </a:rPr>
                        <a:t>平均血小板体积</a:t>
                      </a:r>
                      <a:endParaRPr kumimoji="0" lang="zh-CN" altLang="en-GB" sz="1700" b="1" i="0" u="none" strike="noStrike" cap="none" normalizeH="0" baseline="0" smtClean="0">
                        <a:ln>
                          <a:noFill/>
                        </a:ln>
                        <a:solidFill>
                          <a:schemeClr val="tx2"/>
                        </a:solidFill>
                        <a:effectLst/>
                        <a:latin typeface="Arial" charset="0"/>
                        <a:ea typeface="宋体" pitchFamily="2" charset="-122"/>
                      </a:endParaRPr>
                    </a:p>
                  </a:txBody>
                  <a:tcPr anchor="b"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10.5</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11.0</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12.7</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Arial" charset="0"/>
                          <a:ea typeface="宋体" pitchFamily="2" charset="-122"/>
                        </a:rPr>
                        <a:t>　</a:t>
                      </a:r>
                      <a:endParaRPr kumimoji="0" lang="zh-CN" altLang="en-GB"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13.2</a:t>
                      </a:r>
                      <a:r>
                        <a:rPr kumimoji="0" lang="en-US" altLang="zh-CN" sz="1100" b="1" i="0" u="none" strike="noStrike" cap="none" normalizeH="0" baseline="0" smtClean="0">
                          <a:ln>
                            <a:noFill/>
                          </a:ln>
                          <a:solidFill>
                            <a:srgbClr val="FF0066"/>
                          </a:solidFill>
                          <a:effectLst/>
                          <a:latin typeface="Arial" charset="0"/>
                          <a:ea typeface="宋体" pitchFamily="2" charset="-122"/>
                        </a:rPr>
                        <a:t>↑</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12.2</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fl</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305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Arial" charset="0"/>
                          <a:ea typeface="宋体" pitchFamily="2" charset="-122"/>
                        </a:rPr>
                        <a:t>血小板比积</a:t>
                      </a:r>
                      <a:endParaRPr kumimoji="0" lang="zh-CN" altLang="en-GB" sz="1700" b="1" i="0" u="none" strike="noStrike" cap="none" normalizeH="0" baseline="0" smtClean="0">
                        <a:ln>
                          <a:noFill/>
                        </a:ln>
                        <a:solidFill>
                          <a:schemeClr val="tx2"/>
                        </a:solidFill>
                        <a:effectLst/>
                        <a:latin typeface="Arial" charset="0"/>
                        <a:ea typeface="宋体" pitchFamily="2" charset="-122"/>
                      </a:endParaRPr>
                    </a:p>
                  </a:txBody>
                  <a:tcPr anchor="b"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0.09</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0.07</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0.06</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Arial" charset="0"/>
                          <a:ea typeface="宋体" pitchFamily="2" charset="-122"/>
                        </a:rPr>
                        <a:t>　</a:t>
                      </a:r>
                      <a:endParaRPr kumimoji="0" lang="zh-CN" altLang="en-GB"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0.1</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0.12</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Arial" charset="0"/>
                          <a:ea typeface="宋体" pitchFamily="2" charset="-122"/>
                        </a:rPr>
                        <a:t>　</a:t>
                      </a:r>
                      <a:endParaRPr kumimoji="0" lang="zh-CN" altLang="en-GB"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305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Arial" charset="0"/>
                          <a:ea typeface="宋体" pitchFamily="2" charset="-122"/>
                        </a:rPr>
                        <a:t>血小板体积分布宽度</a:t>
                      </a:r>
                      <a:endParaRPr kumimoji="0" lang="zh-CN" altLang="en-GB" sz="1700" b="1" i="0" u="none" strike="noStrike" cap="none" normalizeH="0" baseline="0" smtClean="0">
                        <a:ln>
                          <a:noFill/>
                        </a:ln>
                        <a:solidFill>
                          <a:schemeClr val="tx2"/>
                        </a:solidFill>
                        <a:effectLst/>
                        <a:latin typeface="Arial" charset="0"/>
                        <a:ea typeface="宋体" pitchFamily="2" charset="-122"/>
                      </a:endParaRPr>
                    </a:p>
                  </a:txBody>
                  <a:tcPr anchor="b"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13.7</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13.8</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20.6</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Arial" charset="0"/>
                          <a:ea typeface="宋体" pitchFamily="2" charset="-122"/>
                        </a:rPr>
                        <a:t>　</a:t>
                      </a:r>
                      <a:endParaRPr kumimoji="0" lang="zh-CN" altLang="en-GB"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22.5</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en-US" altLang="zh-CN" sz="1100" b="1" i="0" u="none" strike="noStrike" cap="none" normalizeH="0" baseline="0" smtClean="0">
                          <a:ln>
                            <a:noFill/>
                          </a:ln>
                          <a:solidFill>
                            <a:schemeClr val="tx2"/>
                          </a:solidFill>
                          <a:effectLst/>
                          <a:latin typeface="Arial" charset="0"/>
                          <a:ea typeface="宋体" pitchFamily="2" charset="-122"/>
                        </a:rPr>
                        <a:t>16</a:t>
                      </a:r>
                      <a:endParaRPr kumimoji="0" lang="en-US" altLang="zh-CN"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Arial" charset="0"/>
                          <a:ea typeface="宋体" pitchFamily="2" charset="-122"/>
                        </a:rPr>
                        <a:t>　</a:t>
                      </a:r>
                      <a:endParaRPr kumimoji="0" lang="zh-CN" altLang="en-GB" sz="17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bl>
          </a:graphicData>
        </a:graphic>
      </p:graphicFrame>
      <p:grpSp>
        <p:nvGrpSpPr>
          <p:cNvPr id="54447" name="Group 176"/>
          <p:cNvGrpSpPr>
            <a:grpSpLocks/>
          </p:cNvGrpSpPr>
          <p:nvPr/>
        </p:nvGrpSpPr>
        <p:grpSpPr bwMode="auto">
          <a:xfrm>
            <a:off x="4356100" y="6426200"/>
            <a:ext cx="1584325" cy="431800"/>
            <a:chOff x="1701" y="3884"/>
            <a:chExt cx="998" cy="272"/>
          </a:xfrm>
        </p:grpSpPr>
        <p:sp>
          <p:nvSpPr>
            <p:cNvPr id="54451" name="AutoShape 177"/>
            <p:cNvSpPr>
              <a:spLocks noChangeArrowheads="1"/>
            </p:cNvSpPr>
            <p:nvPr/>
          </p:nvSpPr>
          <p:spPr bwMode="auto">
            <a:xfrm rot="10800000">
              <a:off x="1701" y="3884"/>
              <a:ext cx="998" cy="272"/>
            </a:xfrm>
            <a:prstGeom prst="wedgeRoundRectCallout">
              <a:avLst>
                <a:gd name="adj1" fmla="val -45194"/>
                <a:gd name="adj2" fmla="val 91907"/>
                <a:gd name="adj3" fmla="val 16667"/>
              </a:avLst>
            </a:prstGeom>
            <a:noFill/>
            <a:ln w="9525">
              <a:solidFill>
                <a:schemeClr val="tx1"/>
              </a:solidFill>
              <a:miter lim="800000"/>
              <a:headEnd/>
              <a:tailEnd/>
            </a:ln>
          </p:spPr>
          <p:txBody>
            <a:bodyPr rot="10800000"/>
            <a:lstStyle/>
            <a:p>
              <a:pPr algn="ctr"/>
              <a:endParaRPr lang="zh-CN" altLang="en-US">
                <a:latin typeface="Times New Roman" pitchFamily="18" charset="0"/>
              </a:endParaRPr>
            </a:p>
          </p:txBody>
        </p:sp>
        <p:sp>
          <p:nvSpPr>
            <p:cNvPr id="54452" name="Text Box 178"/>
            <p:cNvSpPr txBox="1">
              <a:spLocks noChangeArrowheads="1"/>
            </p:cNvSpPr>
            <p:nvPr/>
          </p:nvSpPr>
          <p:spPr bwMode="auto">
            <a:xfrm>
              <a:off x="1701" y="3884"/>
              <a:ext cx="998" cy="231"/>
            </a:xfrm>
            <a:prstGeom prst="rect">
              <a:avLst/>
            </a:prstGeom>
            <a:noFill/>
            <a:ln w="9525">
              <a:noFill/>
              <a:miter lim="800000"/>
              <a:headEnd/>
              <a:tailEnd/>
            </a:ln>
          </p:spPr>
          <p:txBody>
            <a:bodyPr>
              <a:spAutoFit/>
            </a:bodyPr>
            <a:lstStyle/>
            <a:p>
              <a:pPr algn="ctr">
                <a:spcBef>
                  <a:spcPct val="50000"/>
                </a:spcBef>
              </a:pPr>
              <a:r>
                <a:rPr lang="zh-CN" altLang="en-US" sz="1500" b="1" i="1">
                  <a:latin typeface="Times New Roman" pitchFamily="18" charset="0"/>
                </a:rPr>
                <a:t>悬浮红细胞</a:t>
              </a:r>
              <a:r>
                <a:rPr lang="en-US" altLang="zh-CN" sz="1500" b="1" i="1">
                  <a:latin typeface="Times New Roman" pitchFamily="18" charset="0"/>
                </a:rPr>
                <a:t>2U</a:t>
              </a:r>
              <a:r>
                <a:rPr lang="en-US" altLang="zh-CN" b="1" i="1">
                  <a:solidFill>
                    <a:srgbClr val="FF3F3F"/>
                  </a:solidFill>
                  <a:latin typeface="Times New Roman" pitchFamily="18" charset="0"/>
                </a:rPr>
                <a:t> </a:t>
              </a:r>
              <a:endParaRPr lang="zh-CN" altLang="en-US" b="1" i="1">
                <a:solidFill>
                  <a:srgbClr val="FF3F3F"/>
                </a:solidFill>
                <a:latin typeface="Times New Roman" pitchFamily="18" charset="0"/>
              </a:endParaRPr>
            </a:p>
          </p:txBody>
        </p:sp>
      </p:grpSp>
      <p:grpSp>
        <p:nvGrpSpPr>
          <p:cNvPr id="54448" name="Group 179"/>
          <p:cNvGrpSpPr>
            <a:grpSpLocks/>
          </p:cNvGrpSpPr>
          <p:nvPr/>
        </p:nvGrpSpPr>
        <p:grpSpPr bwMode="auto">
          <a:xfrm>
            <a:off x="6732588" y="6426200"/>
            <a:ext cx="1584325" cy="431800"/>
            <a:chOff x="4241" y="3884"/>
            <a:chExt cx="998" cy="272"/>
          </a:xfrm>
        </p:grpSpPr>
        <p:sp>
          <p:nvSpPr>
            <p:cNvPr id="54449" name="AutoShape 180"/>
            <p:cNvSpPr>
              <a:spLocks noChangeArrowheads="1"/>
            </p:cNvSpPr>
            <p:nvPr/>
          </p:nvSpPr>
          <p:spPr bwMode="auto">
            <a:xfrm rot="10800000">
              <a:off x="4241" y="3884"/>
              <a:ext cx="998" cy="272"/>
            </a:xfrm>
            <a:prstGeom prst="wedgeRoundRectCallout">
              <a:avLst>
                <a:gd name="adj1" fmla="val 43884"/>
                <a:gd name="adj2" fmla="val 91907"/>
                <a:gd name="adj3" fmla="val 16667"/>
              </a:avLst>
            </a:prstGeom>
            <a:noFill/>
            <a:ln w="9525">
              <a:solidFill>
                <a:schemeClr val="tx1"/>
              </a:solidFill>
              <a:miter lim="800000"/>
              <a:headEnd/>
              <a:tailEnd/>
            </a:ln>
          </p:spPr>
          <p:txBody>
            <a:bodyPr rot="10800000"/>
            <a:lstStyle/>
            <a:p>
              <a:pPr algn="ctr"/>
              <a:endParaRPr lang="zh-CN" altLang="en-US">
                <a:latin typeface="Times New Roman" pitchFamily="18" charset="0"/>
              </a:endParaRPr>
            </a:p>
          </p:txBody>
        </p:sp>
        <p:sp>
          <p:nvSpPr>
            <p:cNvPr id="54450" name="Text Box 181"/>
            <p:cNvSpPr txBox="1">
              <a:spLocks noChangeArrowheads="1"/>
            </p:cNvSpPr>
            <p:nvPr/>
          </p:nvSpPr>
          <p:spPr bwMode="auto">
            <a:xfrm>
              <a:off x="4241" y="3884"/>
              <a:ext cx="998" cy="231"/>
            </a:xfrm>
            <a:prstGeom prst="rect">
              <a:avLst/>
            </a:prstGeom>
            <a:noFill/>
            <a:ln w="9525">
              <a:noFill/>
              <a:miter lim="800000"/>
              <a:headEnd/>
              <a:tailEnd/>
            </a:ln>
          </p:spPr>
          <p:txBody>
            <a:bodyPr>
              <a:spAutoFit/>
            </a:bodyPr>
            <a:lstStyle/>
            <a:p>
              <a:pPr algn="ctr">
                <a:spcBef>
                  <a:spcPct val="50000"/>
                </a:spcBef>
              </a:pPr>
              <a:r>
                <a:rPr lang="zh-CN" altLang="en-US" sz="1500" b="1" i="1">
                  <a:latin typeface="Times New Roman" pitchFamily="18" charset="0"/>
                </a:rPr>
                <a:t>悬浮红细胞</a:t>
              </a:r>
              <a:r>
                <a:rPr lang="en-US" altLang="zh-CN" sz="1500" b="1" i="1">
                  <a:latin typeface="Times New Roman" pitchFamily="18" charset="0"/>
                </a:rPr>
                <a:t>2U</a:t>
              </a:r>
              <a:r>
                <a:rPr lang="en-US" altLang="zh-CN" b="1" i="1">
                  <a:solidFill>
                    <a:srgbClr val="FF3F3F"/>
                  </a:solidFill>
                  <a:latin typeface="Times New Roman" pitchFamily="18" charset="0"/>
                </a:rPr>
                <a:t> </a:t>
              </a:r>
              <a:endParaRPr lang="zh-CN" altLang="en-US" b="1" i="1">
                <a:solidFill>
                  <a:srgbClr val="FF3F3F"/>
                </a:solidFill>
                <a:latin typeface="Times New Roman" pitchFamily="18" charset="0"/>
              </a:endParaRPr>
            </a:p>
          </p:txBody>
        </p:sp>
      </p:gr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Grp="1" noChangeArrowheads="1"/>
          </p:cNvSpPr>
          <p:nvPr>
            <p:ph type="title"/>
          </p:nvPr>
        </p:nvSpPr>
        <p:spPr>
          <a:xfrm>
            <a:off x="539750" y="188913"/>
            <a:ext cx="6480175" cy="936625"/>
          </a:xfrm>
        </p:spPr>
        <p:txBody>
          <a:bodyPr/>
          <a:lstStyle/>
          <a:p>
            <a:r>
              <a:rPr lang="zh-CN" altLang="en-US" smtClean="0"/>
              <a:t>检查指标</a:t>
            </a:r>
            <a:r>
              <a:rPr lang="en-US" altLang="zh-CN" smtClean="0"/>
              <a:t>(</a:t>
            </a:r>
            <a:r>
              <a:rPr lang="en-US" altLang="zh-CN" sz="2600" smtClean="0"/>
              <a:t>TEG</a:t>
            </a:r>
            <a:r>
              <a:rPr lang="zh-CN" altLang="en-US" sz="2600" smtClean="0"/>
              <a:t>、血小板聚集实验未做</a:t>
            </a:r>
            <a:r>
              <a:rPr lang="en-US" altLang="zh-CN" smtClean="0"/>
              <a:t>)</a:t>
            </a:r>
          </a:p>
        </p:txBody>
      </p:sp>
      <p:graphicFrame>
        <p:nvGraphicFramePr>
          <p:cNvPr id="82947" name="Group 3"/>
          <p:cNvGraphicFramePr>
            <a:graphicFrameLocks noGrp="1"/>
          </p:cNvGraphicFramePr>
          <p:nvPr>
            <p:ph type="tbl" idx="1"/>
          </p:nvPr>
        </p:nvGraphicFramePr>
        <p:xfrm>
          <a:off x="179388" y="1196975"/>
          <a:ext cx="8845550" cy="4775200"/>
        </p:xfrm>
        <a:graphic>
          <a:graphicData uri="http://schemas.openxmlformats.org/drawingml/2006/table">
            <a:tbl>
              <a:tblPr/>
              <a:tblGrid>
                <a:gridCol w="2427287"/>
                <a:gridCol w="796925"/>
                <a:gridCol w="795338"/>
                <a:gridCol w="1020762"/>
                <a:gridCol w="847725"/>
                <a:gridCol w="796925"/>
                <a:gridCol w="796925"/>
                <a:gridCol w="795338"/>
                <a:gridCol w="568325"/>
              </a:tblGrid>
              <a:tr h="795338">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1" fontAlgn="b"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宋体" pitchFamily="2" charset="-122"/>
                          <a:ea typeface="宋体" pitchFamily="2" charset="-122"/>
                        </a:rPr>
                        <a:t>检验项目</a:t>
                      </a:r>
                      <a:endParaRPr kumimoji="0" lang="zh-CN" altLang="en-GB" sz="1100" b="1" i="0" u="none" strike="noStrike" cap="none" normalizeH="0" baseline="0" smtClean="0">
                        <a:ln>
                          <a:noFill/>
                        </a:ln>
                        <a:solidFill>
                          <a:schemeClr val="tx2"/>
                        </a:solidFill>
                        <a:effectLst/>
                        <a:latin typeface="Arial" charset="0"/>
                        <a:ea typeface="宋体" pitchFamily="2" charset="-122"/>
                      </a:endParaRPr>
                    </a:p>
                  </a:txBody>
                  <a:tcPr anchor="b"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2012-3-1</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2012-3-2</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2012-3-2(2)</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2012-3-3</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2012-3-4</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2012-3-5</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2012-3-6</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1" fontAlgn="b"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宋体" pitchFamily="2" charset="-122"/>
                          <a:ea typeface="宋体" pitchFamily="2" charset="-122"/>
                        </a:rPr>
                        <a:t>单位</a:t>
                      </a:r>
                      <a:endParaRPr kumimoji="0" lang="zh-CN" altLang="en-GB"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61988">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1" fontAlgn="b"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宋体" pitchFamily="2" charset="-122"/>
                          <a:ea typeface="宋体" pitchFamily="2" charset="-122"/>
                        </a:rPr>
                        <a:t>凝血酶时间</a:t>
                      </a:r>
                      <a:endParaRPr kumimoji="0" lang="zh-CN" altLang="en-GB" sz="1100" b="1" i="0" u="none" strike="noStrike" cap="none" normalizeH="0" baseline="0" smtClean="0">
                        <a:ln>
                          <a:noFill/>
                        </a:ln>
                        <a:solidFill>
                          <a:schemeClr val="tx2"/>
                        </a:solidFill>
                        <a:effectLst/>
                        <a:latin typeface="Arial" charset="0"/>
                        <a:ea typeface="宋体" pitchFamily="2" charset="-122"/>
                      </a:endParaRPr>
                    </a:p>
                  </a:txBody>
                  <a:tcPr anchor="b"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23.80</a:t>
                      </a:r>
                      <a:r>
                        <a:rPr kumimoji="0" lang="en-GB" altLang="zh-CN" sz="1100" b="1" i="0" u="none" strike="noStrike" cap="none" normalizeH="0" baseline="0" smtClean="0">
                          <a:ln>
                            <a:noFill/>
                          </a:ln>
                          <a:solidFill>
                            <a:srgbClr val="FF0066"/>
                          </a:solidFill>
                          <a:effectLst/>
                          <a:latin typeface="宋体" pitchFamily="2" charset="-122"/>
                          <a:ea typeface="宋体" pitchFamily="2" charset="-122"/>
                        </a:rPr>
                        <a:t>↑</a:t>
                      </a:r>
                      <a:r>
                        <a:rPr kumimoji="0" lang="en-GB" altLang="zh-CN" sz="1100" b="1" i="0" u="none" strike="noStrike" cap="none" normalizeH="0" baseline="0" smtClean="0">
                          <a:ln>
                            <a:noFill/>
                          </a:ln>
                          <a:solidFill>
                            <a:schemeClr val="tx2"/>
                          </a:solidFill>
                          <a:effectLst/>
                          <a:latin typeface="宋体" pitchFamily="2" charset="-122"/>
                          <a:ea typeface="宋体" pitchFamily="2" charset="-122"/>
                        </a:rPr>
                        <a:t>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25.20</a:t>
                      </a:r>
                      <a:r>
                        <a:rPr kumimoji="0" lang="en-GB" altLang="zh-CN" sz="1100" b="1" i="0" u="none" strike="noStrike" cap="none" normalizeH="0" baseline="0" smtClean="0">
                          <a:ln>
                            <a:noFill/>
                          </a:ln>
                          <a:solidFill>
                            <a:srgbClr val="FF0066"/>
                          </a:solidFill>
                          <a:effectLst/>
                          <a:latin typeface="宋体" pitchFamily="2" charset="-122"/>
                          <a:ea typeface="宋体" pitchFamily="2" charset="-122"/>
                        </a:rPr>
                        <a:t>↑</a:t>
                      </a:r>
                      <a:r>
                        <a:rPr kumimoji="0" lang="en-GB" altLang="zh-CN" sz="1100" b="1" i="0" u="none" strike="noStrike" cap="none" normalizeH="0" baseline="0" smtClean="0">
                          <a:ln>
                            <a:noFill/>
                          </a:ln>
                          <a:solidFill>
                            <a:schemeClr val="tx2"/>
                          </a:solidFill>
                          <a:effectLst/>
                          <a:latin typeface="宋体" pitchFamily="2" charset="-122"/>
                          <a:ea typeface="宋体" pitchFamily="2" charset="-122"/>
                        </a:rPr>
                        <a:t>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20.00</a:t>
                      </a:r>
                      <a:r>
                        <a:rPr kumimoji="0" lang="en-GB" altLang="zh-CN" sz="1100" b="1" i="0" u="none" strike="noStrike" cap="none" normalizeH="0" baseline="0" smtClean="0">
                          <a:ln>
                            <a:noFill/>
                          </a:ln>
                          <a:solidFill>
                            <a:srgbClr val="FF0066"/>
                          </a:solidFill>
                          <a:effectLst/>
                          <a:latin typeface="宋体" pitchFamily="2" charset="-122"/>
                          <a:ea typeface="宋体" pitchFamily="2" charset="-122"/>
                        </a:rPr>
                        <a:t>↑</a:t>
                      </a:r>
                      <a:r>
                        <a:rPr kumimoji="0" lang="en-GB" altLang="zh-CN" sz="1100" b="1" i="0" u="none" strike="noStrike" cap="none" normalizeH="0" baseline="0" smtClean="0">
                          <a:ln>
                            <a:noFill/>
                          </a:ln>
                          <a:solidFill>
                            <a:schemeClr val="tx2"/>
                          </a:solidFill>
                          <a:effectLst/>
                          <a:latin typeface="宋体" pitchFamily="2" charset="-122"/>
                          <a:ea typeface="宋体" pitchFamily="2" charset="-122"/>
                        </a:rPr>
                        <a:t>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25.10</a:t>
                      </a:r>
                      <a:r>
                        <a:rPr kumimoji="0" lang="en-GB" altLang="zh-CN" sz="1100" b="1" i="0" u="none" strike="noStrike" cap="none" normalizeH="0" baseline="0" smtClean="0">
                          <a:ln>
                            <a:noFill/>
                          </a:ln>
                          <a:solidFill>
                            <a:srgbClr val="FF0066"/>
                          </a:solidFill>
                          <a:effectLst/>
                          <a:latin typeface="宋体" pitchFamily="2" charset="-122"/>
                          <a:ea typeface="宋体" pitchFamily="2" charset="-122"/>
                        </a:rPr>
                        <a:t>↑</a:t>
                      </a:r>
                      <a:r>
                        <a:rPr kumimoji="0" lang="en-GB" altLang="zh-CN" sz="1100" b="1" i="0" u="none" strike="noStrike" cap="none" normalizeH="0" baseline="0" smtClean="0">
                          <a:ln>
                            <a:noFill/>
                          </a:ln>
                          <a:solidFill>
                            <a:schemeClr val="tx2"/>
                          </a:solidFill>
                          <a:effectLst/>
                          <a:latin typeface="宋体" pitchFamily="2" charset="-122"/>
                          <a:ea typeface="宋体" pitchFamily="2" charset="-122"/>
                        </a:rPr>
                        <a:t>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25.80</a:t>
                      </a:r>
                      <a:r>
                        <a:rPr kumimoji="0" lang="en-GB" altLang="zh-CN" sz="1100" b="1" i="0" u="none" strike="noStrike" cap="none" normalizeH="0" baseline="0" smtClean="0">
                          <a:ln>
                            <a:noFill/>
                          </a:ln>
                          <a:solidFill>
                            <a:srgbClr val="FF0066"/>
                          </a:solidFill>
                          <a:effectLst/>
                          <a:latin typeface="宋体" pitchFamily="2" charset="-122"/>
                          <a:ea typeface="宋体" pitchFamily="2" charset="-122"/>
                        </a:rPr>
                        <a:t>↑</a:t>
                      </a:r>
                      <a:r>
                        <a:rPr kumimoji="0" lang="en-GB" altLang="zh-CN" sz="1100" b="1" i="0" u="none" strike="noStrike" cap="none" normalizeH="0" baseline="0" smtClean="0">
                          <a:ln>
                            <a:noFill/>
                          </a:ln>
                          <a:solidFill>
                            <a:schemeClr val="tx2"/>
                          </a:solidFill>
                          <a:effectLst/>
                          <a:latin typeface="宋体" pitchFamily="2" charset="-122"/>
                          <a:ea typeface="宋体" pitchFamily="2" charset="-122"/>
                        </a:rPr>
                        <a:t>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15.60</a:t>
                      </a:r>
                      <a:r>
                        <a:rPr kumimoji="0" lang="en-GB" altLang="zh-CN" sz="1100" b="1" i="0" u="none" strike="noStrike" cap="none" normalizeH="0" baseline="0" smtClean="0">
                          <a:ln>
                            <a:noFill/>
                          </a:ln>
                          <a:solidFill>
                            <a:srgbClr val="FF0066"/>
                          </a:solidFill>
                          <a:effectLst/>
                          <a:latin typeface="宋体" pitchFamily="2" charset="-122"/>
                          <a:ea typeface="宋体" pitchFamily="2" charset="-122"/>
                        </a:rPr>
                        <a:t>↑</a:t>
                      </a:r>
                      <a:r>
                        <a:rPr kumimoji="0" lang="en-GB" altLang="zh-CN" sz="1100" b="1" i="0" u="none" strike="noStrike" cap="none" normalizeH="0" baseline="0" smtClean="0">
                          <a:ln>
                            <a:noFill/>
                          </a:ln>
                          <a:solidFill>
                            <a:schemeClr val="tx2"/>
                          </a:solidFill>
                          <a:effectLst/>
                          <a:latin typeface="宋体" pitchFamily="2" charset="-122"/>
                          <a:ea typeface="宋体" pitchFamily="2" charset="-122"/>
                        </a:rPr>
                        <a:t>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15.00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s</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63575">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1" fontAlgn="b"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宋体" pitchFamily="2" charset="-122"/>
                          <a:ea typeface="宋体" pitchFamily="2" charset="-122"/>
                        </a:rPr>
                        <a:t>血浆活化部分凝血酶原时间</a:t>
                      </a:r>
                      <a:endParaRPr kumimoji="0" lang="zh-CN" altLang="en-GB" sz="1100" b="1" i="0" u="none" strike="noStrike" cap="none" normalizeH="0" baseline="0" smtClean="0">
                        <a:ln>
                          <a:noFill/>
                        </a:ln>
                        <a:solidFill>
                          <a:schemeClr val="tx2"/>
                        </a:solidFill>
                        <a:effectLst/>
                        <a:latin typeface="Arial" charset="0"/>
                        <a:ea typeface="宋体" pitchFamily="2" charset="-122"/>
                      </a:endParaRPr>
                    </a:p>
                  </a:txBody>
                  <a:tcPr anchor="b"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36.50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53.90</a:t>
                      </a:r>
                      <a:r>
                        <a:rPr kumimoji="0" lang="en-GB" altLang="zh-CN" sz="1100" b="1" i="0" u="none" strike="noStrike" cap="none" normalizeH="0" baseline="0" smtClean="0">
                          <a:ln>
                            <a:noFill/>
                          </a:ln>
                          <a:solidFill>
                            <a:srgbClr val="FF0066"/>
                          </a:solidFill>
                          <a:effectLst/>
                          <a:latin typeface="宋体" pitchFamily="2" charset="-122"/>
                          <a:ea typeface="宋体" pitchFamily="2" charset="-122"/>
                        </a:rPr>
                        <a:t>↑</a:t>
                      </a:r>
                      <a:r>
                        <a:rPr kumimoji="0" lang="en-GB" altLang="zh-CN" sz="1100" b="1" i="0" u="none" strike="noStrike" cap="none" normalizeH="0" baseline="0" smtClean="0">
                          <a:ln>
                            <a:noFill/>
                          </a:ln>
                          <a:solidFill>
                            <a:schemeClr val="tx2"/>
                          </a:solidFill>
                          <a:effectLst/>
                          <a:latin typeface="宋体" pitchFamily="2" charset="-122"/>
                          <a:ea typeface="宋体" pitchFamily="2" charset="-122"/>
                        </a:rPr>
                        <a:t>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34.50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32.60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29.50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33.10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28.40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s</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65163">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1" fontAlgn="b"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宋体" pitchFamily="2" charset="-122"/>
                          <a:ea typeface="宋体" pitchFamily="2" charset="-122"/>
                        </a:rPr>
                        <a:t>血浆凝血酶原时间</a:t>
                      </a:r>
                      <a:endParaRPr kumimoji="0" lang="zh-CN" altLang="en-GB" sz="1100" b="1" i="0" u="none" strike="noStrike" cap="none" normalizeH="0" baseline="0" smtClean="0">
                        <a:ln>
                          <a:noFill/>
                        </a:ln>
                        <a:solidFill>
                          <a:schemeClr val="tx2"/>
                        </a:solidFill>
                        <a:effectLst/>
                        <a:latin typeface="Arial" charset="0"/>
                        <a:ea typeface="宋体" pitchFamily="2" charset="-122"/>
                      </a:endParaRPr>
                    </a:p>
                  </a:txBody>
                  <a:tcPr anchor="b"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15.40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16.20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13.50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14.30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14.80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13.90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14.50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s</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63575">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1" fontAlgn="b"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宋体" pitchFamily="2" charset="-122"/>
                          <a:ea typeface="宋体" pitchFamily="2" charset="-122"/>
                        </a:rPr>
                        <a:t>血浆凝血酶原活动度</a:t>
                      </a:r>
                      <a:endParaRPr kumimoji="0" lang="zh-CN" altLang="en-GB" sz="1100" b="1" i="0" u="none" strike="noStrike" cap="none" normalizeH="0" baseline="0" smtClean="0">
                        <a:ln>
                          <a:noFill/>
                        </a:ln>
                        <a:solidFill>
                          <a:schemeClr val="tx2"/>
                        </a:solidFill>
                        <a:effectLst/>
                        <a:latin typeface="Arial" charset="0"/>
                        <a:ea typeface="宋体" pitchFamily="2" charset="-122"/>
                      </a:endParaRPr>
                    </a:p>
                  </a:txBody>
                  <a:tcPr anchor="b"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66.36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60.88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84.41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75.74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71.17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79.84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73.84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61988">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1" fontAlgn="b"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宋体" pitchFamily="2" charset="-122"/>
                          <a:ea typeface="宋体" pitchFamily="2" charset="-122"/>
                        </a:rPr>
                        <a:t>国际标准化比值</a:t>
                      </a:r>
                      <a:endParaRPr kumimoji="0" lang="zh-CN" altLang="en-GB" sz="1100" b="1" i="0" u="none" strike="noStrike" cap="none" normalizeH="0" baseline="0" smtClean="0">
                        <a:ln>
                          <a:noFill/>
                        </a:ln>
                        <a:solidFill>
                          <a:schemeClr val="tx2"/>
                        </a:solidFill>
                        <a:effectLst/>
                        <a:latin typeface="Arial" charset="0"/>
                        <a:ea typeface="宋体" pitchFamily="2" charset="-122"/>
                      </a:endParaRPr>
                    </a:p>
                  </a:txBody>
                  <a:tcPr anchor="b"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1.07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1.13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0.92</a:t>
                      </a:r>
                      <a:r>
                        <a:rPr kumimoji="0" lang="en-GB" altLang="zh-CN" sz="1100" b="1" i="0" u="none" strike="noStrike" cap="none" normalizeH="0" baseline="0" smtClean="0">
                          <a:ln>
                            <a:noFill/>
                          </a:ln>
                          <a:solidFill>
                            <a:srgbClr val="FF0066"/>
                          </a:solidFill>
                          <a:effectLst/>
                          <a:latin typeface="宋体" pitchFamily="2" charset="-122"/>
                          <a:ea typeface="宋体" pitchFamily="2" charset="-122"/>
                        </a:rPr>
                        <a:t>↓</a:t>
                      </a:r>
                      <a:r>
                        <a:rPr kumimoji="0" lang="en-GB" altLang="zh-CN" sz="1100" b="1" i="0" u="none" strike="noStrike" cap="none" normalizeH="0" baseline="0" smtClean="0">
                          <a:ln>
                            <a:noFill/>
                          </a:ln>
                          <a:solidFill>
                            <a:schemeClr val="tx2"/>
                          </a:solidFill>
                          <a:effectLst/>
                          <a:latin typeface="宋体" pitchFamily="2" charset="-122"/>
                          <a:ea typeface="宋体" pitchFamily="2" charset="-122"/>
                        </a:rPr>
                        <a:t>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0.98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1.02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0.95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1.00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1" fontAlgn="b"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宋体" pitchFamily="2" charset="-122"/>
                          <a:ea typeface="宋体" pitchFamily="2" charset="-122"/>
                        </a:rPr>
                        <a:t>　</a:t>
                      </a:r>
                      <a:endParaRPr kumimoji="0" lang="zh-CN" altLang="en-GB"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63575">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1" fontAlgn="b"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宋体" pitchFamily="2" charset="-122"/>
                          <a:ea typeface="宋体" pitchFamily="2" charset="-122"/>
                        </a:rPr>
                        <a:t>血浆纤维蛋白原</a:t>
                      </a:r>
                      <a:endParaRPr kumimoji="0" lang="zh-CN" altLang="en-GB" sz="1100" b="1" i="0" u="none" strike="noStrike" cap="none" normalizeH="0" baseline="0" smtClean="0">
                        <a:ln>
                          <a:noFill/>
                        </a:ln>
                        <a:solidFill>
                          <a:schemeClr val="tx2"/>
                        </a:solidFill>
                        <a:effectLst/>
                        <a:latin typeface="Arial" charset="0"/>
                        <a:ea typeface="宋体" pitchFamily="2" charset="-122"/>
                      </a:endParaRPr>
                    </a:p>
                  </a:txBody>
                  <a:tcPr anchor="b"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1.60</a:t>
                      </a:r>
                      <a:r>
                        <a:rPr kumimoji="0" lang="en-GB" altLang="zh-CN" sz="1100" b="1" i="0" u="none" strike="noStrike" cap="none" normalizeH="0" baseline="0" smtClean="0">
                          <a:ln>
                            <a:noFill/>
                          </a:ln>
                          <a:solidFill>
                            <a:srgbClr val="FF0066"/>
                          </a:solidFill>
                          <a:effectLst/>
                          <a:latin typeface="宋体" pitchFamily="2" charset="-122"/>
                          <a:ea typeface="宋体" pitchFamily="2" charset="-122"/>
                        </a:rPr>
                        <a:t>↓</a:t>
                      </a:r>
                      <a:r>
                        <a:rPr kumimoji="0" lang="en-GB" altLang="zh-CN" sz="1100" b="1" i="0" u="none" strike="noStrike" cap="none" normalizeH="0" baseline="0" smtClean="0">
                          <a:ln>
                            <a:noFill/>
                          </a:ln>
                          <a:solidFill>
                            <a:schemeClr val="tx2"/>
                          </a:solidFill>
                          <a:effectLst/>
                          <a:latin typeface="宋体" pitchFamily="2" charset="-122"/>
                          <a:ea typeface="宋体" pitchFamily="2" charset="-122"/>
                        </a:rPr>
                        <a:t>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1.40</a:t>
                      </a:r>
                      <a:r>
                        <a:rPr kumimoji="0" lang="en-GB" altLang="zh-CN" sz="1100" b="1" i="0" u="none" strike="noStrike" cap="none" normalizeH="0" baseline="0" smtClean="0">
                          <a:ln>
                            <a:noFill/>
                          </a:ln>
                          <a:solidFill>
                            <a:srgbClr val="FF0066"/>
                          </a:solidFill>
                          <a:effectLst/>
                          <a:latin typeface="宋体" pitchFamily="2" charset="-122"/>
                          <a:ea typeface="宋体" pitchFamily="2" charset="-122"/>
                        </a:rPr>
                        <a:t>↓</a:t>
                      </a:r>
                      <a:r>
                        <a:rPr kumimoji="0" lang="en-GB" altLang="zh-CN" sz="1100" b="1" i="0" u="none" strike="noStrike" cap="none" normalizeH="0" baseline="0" smtClean="0">
                          <a:ln>
                            <a:noFill/>
                          </a:ln>
                          <a:solidFill>
                            <a:schemeClr val="tx2"/>
                          </a:solidFill>
                          <a:effectLst/>
                          <a:latin typeface="宋体" pitchFamily="2" charset="-122"/>
                          <a:ea typeface="宋体" pitchFamily="2" charset="-122"/>
                        </a:rPr>
                        <a:t>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1.30</a:t>
                      </a:r>
                      <a:r>
                        <a:rPr kumimoji="0" lang="en-GB" altLang="zh-CN" sz="1100" b="1" i="0" u="none" strike="noStrike" cap="none" normalizeH="0" baseline="0" smtClean="0">
                          <a:ln>
                            <a:noFill/>
                          </a:ln>
                          <a:solidFill>
                            <a:srgbClr val="FF0066"/>
                          </a:solidFill>
                          <a:effectLst/>
                          <a:latin typeface="宋体" pitchFamily="2" charset="-122"/>
                          <a:ea typeface="宋体" pitchFamily="2" charset="-122"/>
                        </a:rPr>
                        <a:t>↓</a:t>
                      </a:r>
                      <a:r>
                        <a:rPr kumimoji="0" lang="en-GB" altLang="zh-CN" sz="1100" b="1" i="0" u="none" strike="noStrike" cap="none" normalizeH="0" baseline="0" smtClean="0">
                          <a:ln>
                            <a:noFill/>
                          </a:ln>
                          <a:solidFill>
                            <a:schemeClr val="tx2"/>
                          </a:solidFill>
                          <a:effectLst/>
                          <a:latin typeface="宋体" pitchFamily="2" charset="-122"/>
                          <a:ea typeface="宋体" pitchFamily="2" charset="-122"/>
                        </a:rPr>
                        <a:t>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1.40</a:t>
                      </a:r>
                      <a:r>
                        <a:rPr kumimoji="0" lang="en-GB" altLang="zh-CN" sz="1100" b="1" i="0" u="none" strike="noStrike" cap="none" normalizeH="0" baseline="0" smtClean="0">
                          <a:ln>
                            <a:noFill/>
                          </a:ln>
                          <a:solidFill>
                            <a:srgbClr val="FF0066"/>
                          </a:solidFill>
                          <a:effectLst/>
                          <a:latin typeface="宋体" pitchFamily="2" charset="-122"/>
                          <a:ea typeface="宋体" pitchFamily="2" charset="-122"/>
                        </a:rPr>
                        <a:t>↓</a:t>
                      </a:r>
                      <a:r>
                        <a:rPr kumimoji="0" lang="en-GB" altLang="zh-CN" sz="1100" b="1" i="0" u="none" strike="noStrike" cap="none" normalizeH="0" baseline="0" smtClean="0">
                          <a:ln>
                            <a:noFill/>
                          </a:ln>
                          <a:solidFill>
                            <a:schemeClr val="tx2"/>
                          </a:solidFill>
                          <a:effectLst/>
                          <a:latin typeface="宋体" pitchFamily="2" charset="-122"/>
                          <a:ea typeface="宋体" pitchFamily="2" charset="-122"/>
                        </a:rPr>
                        <a:t>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1.00</a:t>
                      </a:r>
                      <a:r>
                        <a:rPr kumimoji="0" lang="en-GB" altLang="zh-CN" sz="1100" b="1" i="0" u="none" strike="noStrike" cap="none" normalizeH="0" baseline="0" smtClean="0">
                          <a:ln>
                            <a:noFill/>
                          </a:ln>
                          <a:solidFill>
                            <a:srgbClr val="FF0066"/>
                          </a:solidFill>
                          <a:effectLst/>
                          <a:latin typeface="宋体" pitchFamily="2" charset="-122"/>
                          <a:ea typeface="宋体" pitchFamily="2" charset="-122"/>
                        </a:rPr>
                        <a:t>↓</a:t>
                      </a:r>
                      <a:r>
                        <a:rPr kumimoji="0" lang="en-GB" altLang="zh-CN" sz="1100" b="1" i="0" u="none" strike="noStrike" cap="none" normalizeH="0" baseline="0" smtClean="0">
                          <a:ln>
                            <a:noFill/>
                          </a:ln>
                          <a:solidFill>
                            <a:schemeClr val="tx2"/>
                          </a:solidFill>
                          <a:effectLst/>
                          <a:latin typeface="宋体" pitchFamily="2" charset="-122"/>
                          <a:ea typeface="宋体" pitchFamily="2" charset="-122"/>
                        </a:rPr>
                        <a:t>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1.70</a:t>
                      </a:r>
                      <a:r>
                        <a:rPr kumimoji="0" lang="en-GB" altLang="zh-CN" sz="1100" b="1" i="0" u="none" strike="noStrike" cap="none" normalizeH="0" baseline="0" smtClean="0">
                          <a:ln>
                            <a:noFill/>
                          </a:ln>
                          <a:solidFill>
                            <a:srgbClr val="FF0066"/>
                          </a:solidFill>
                          <a:effectLst/>
                          <a:latin typeface="宋体" pitchFamily="2" charset="-122"/>
                          <a:ea typeface="宋体" pitchFamily="2" charset="-122"/>
                        </a:rPr>
                        <a:t>↓</a:t>
                      </a:r>
                      <a:r>
                        <a:rPr kumimoji="0" lang="en-GB" altLang="zh-CN" sz="1100" b="1" i="0" u="none" strike="noStrike" cap="none" normalizeH="0" baseline="0" smtClean="0">
                          <a:ln>
                            <a:noFill/>
                          </a:ln>
                          <a:solidFill>
                            <a:schemeClr val="tx2"/>
                          </a:solidFill>
                          <a:effectLst/>
                          <a:latin typeface="宋体" pitchFamily="2" charset="-122"/>
                          <a:ea typeface="宋体" pitchFamily="2" charset="-122"/>
                        </a:rPr>
                        <a:t>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1.80</a:t>
                      </a:r>
                      <a:r>
                        <a:rPr kumimoji="0" lang="en-GB" altLang="zh-CN" sz="1100" b="1" i="0" u="none" strike="noStrike" cap="none" normalizeH="0" baseline="0" smtClean="0">
                          <a:ln>
                            <a:noFill/>
                          </a:ln>
                          <a:solidFill>
                            <a:srgbClr val="FF0066"/>
                          </a:solidFill>
                          <a:effectLst/>
                          <a:latin typeface="宋体" pitchFamily="2" charset="-122"/>
                          <a:ea typeface="宋体" pitchFamily="2" charset="-122"/>
                        </a:rPr>
                        <a:t>↓</a:t>
                      </a:r>
                      <a:r>
                        <a:rPr kumimoji="0" lang="en-GB" altLang="zh-CN" sz="1100" b="1" i="0" u="none" strike="noStrike" cap="none" normalizeH="0" baseline="0" smtClean="0">
                          <a:ln>
                            <a:noFill/>
                          </a:ln>
                          <a:solidFill>
                            <a:schemeClr val="tx2"/>
                          </a:solidFill>
                          <a:effectLst/>
                          <a:latin typeface="宋体" pitchFamily="2" charset="-122"/>
                          <a:ea typeface="宋体" pitchFamily="2" charset="-122"/>
                        </a:rPr>
                        <a:t>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g/L</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bl>
          </a:graphicData>
        </a:graphic>
      </p:graphicFrame>
      <p:grpSp>
        <p:nvGrpSpPr>
          <p:cNvPr id="55380" name="Group 85"/>
          <p:cNvGrpSpPr>
            <a:grpSpLocks/>
          </p:cNvGrpSpPr>
          <p:nvPr/>
        </p:nvGrpSpPr>
        <p:grpSpPr bwMode="auto">
          <a:xfrm>
            <a:off x="2700338" y="6165850"/>
            <a:ext cx="1584325" cy="431800"/>
            <a:chOff x="1701" y="3884"/>
            <a:chExt cx="998" cy="272"/>
          </a:xfrm>
        </p:grpSpPr>
        <p:sp>
          <p:nvSpPr>
            <p:cNvPr id="55387" name="AutoShape 86"/>
            <p:cNvSpPr>
              <a:spLocks noChangeArrowheads="1"/>
            </p:cNvSpPr>
            <p:nvPr/>
          </p:nvSpPr>
          <p:spPr bwMode="auto">
            <a:xfrm rot="10800000">
              <a:off x="1701" y="3884"/>
              <a:ext cx="998" cy="272"/>
            </a:xfrm>
            <a:prstGeom prst="wedgeRoundRectCallout">
              <a:avLst>
                <a:gd name="adj1" fmla="val -45194"/>
                <a:gd name="adj2" fmla="val 91907"/>
                <a:gd name="adj3" fmla="val 16667"/>
              </a:avLst>
            </a:prstGeom>
            <a:noFill/>
            <a:ln w="9525">
              <a:solidFill>
                <a:schemeClr val="tx1"/>
              </a:solidFill>
              <a:miter lim="800000"/>
              <a:headEnd/>
              <a:tailEnd/>
            </a:ln>
          </p:spPr>
          <p:txBody>
            <a:bodyPr rot="10800000"/>
            <a:lstStyle/>
            <a:p>
              <a:pPr algn="ctr"/>
              <a:endParaRPr lang="zh-CN" altLang="en-US">
                <a:latin typeface="Times New Roman" pitchFamily="18" charset="0"/>
              </a:endParaRPr>
            </a:p>
          </p:txBody>
        </p:sp>
        <p:sp>
          <p:nvSpPr>
            <p:cNvPr id="55388" name="Text Box 87"/>
            <p:cNvSpPr txBox="1">
              <a:spLocks noChangeArrowheads="1"/>
            </p:cNvSpPr>
            <p:nvPr/>
          </p:nvSpPr>
          <p:spPr bwMode="auto">
            <a:xfrm>
              <a:off x="1701" y="3884"/>
              <a:ext cx="998" cy="231"/>
            </a:xfrm>
            <a:prstGeom prst="rect">
              <a:avLst/>
            </a:prstGeom>
            <a:noFill/>
            <a:ln w="9525">
              <a:noFill/>
              <a:miter lim="800000"/>
              <a:headEnd/>
              <a:tailEnd/>
            </a:ln>
          </p:spPr>
          <p:txBody>
            <a:bodyPr>
              <a:spAutoFit/>
            </a:bodyPr>
            <a:lstStyle/>
            <a:p>
              <a:pPr algn="ctr">
                <a:spcBef>
                  <a:spcPct val="50000"/>
                </a:spcBef>
              </a:pPr>
              <a:r>
                <a:rPr lang="zh-CN" altLang="en-US" sz="1500" b="1" i="1">
                  <a:latin typeface="Times New Roman" pitchFamily="18" charset="0"/>
                </a:rPr>
                <a:t>新鲜冰冻血浆</a:t>
              </a:r>
              <a:r>
                <a:rPr lang="en-US" altLang="zh-CN" sz="1500" b="1" i="1">
                  <a:latin typeface="Times New Roman" pitchFamily="18" charset="0"/>
                </a:rPr>
                <a:t>2U</a:t>
              </a:r>
              <a:r>
                <a:rPr lang="en-US" altLang="zh-CN" b="1" i="1">
                  <a:solidFill>
                    <a:srgbClr val="FF3F3F"/>
                  </a:solidFill>
                  <a:latin typeface="Times New Roman" pitchFamily="18" charset="0"/>
                </a:rPr>
                <a:t> </a:t>
              </a:r>
              <a:endParaRPr lang="zh-CN" altLang="en-US" b="1" i="1">
                <a:solidFill>
                  <a:srgbClr val="FF3F3F"/>
                </a:solidFill>
                <a:latin typeface="Times New Roman" pitchFamily="18" charset="0"/>
              </a:endParaRPr>
            </a:p>
          </p:txBody>
        </p:sp>
      </p:grpSp>
      <p:grpSp>
        <p:nvGrpSpPr>
          <p:cNvPr id="55381" name="Group 88"/>
          <p:cNvGrpSpPr>
            <a:grpSpLocks/>
          </p:cNvGrpSpPr>
          <p:nvPr/>
        </p:nvGrpSpPr>
        <p:grpSpPr bwMode="auto">
          <a:xfrm>
            <a:off x="4572000" y="6165850"/>
            <a:ext cx="1584325" cy="431800"/>
            <a:chOff x="1701" y="3884"/>
            <a:chExt cx="998" cy="272"/>
          </a:xfrm>
        </p:grpSpPr>
        <p:sp>
          <p:nvSpPr>
            <p:cNvPr id="55385" name="AutoShape 89"/>
            <p:cNvSpPr>
              <a:spLocks noChangeArrowheads="1"/>
            </p:cNvSpPr>
            <p:nvPr/>
          </p:nvSpPr>
          <p:spPr bwMode="auto">
            <a:xfrm rot="10800000">
              <a:off x="1701" y="3884"/>
              <a:ext cx="998" cy="272"/>
            </a:xfrm>
            <a:prstGeom prst="wedgeRoundRectCallout">
              <a:avLst>
                <a:gd name="adj1" fmla="val -45194"/>
                <a:gd name="adj2" fmla="val 91907"/>
                <a:gd name="adj3" fmla="val 16667"/>
              </a:avLst>
            </a:prstGeom>
            <a:noFill/>
            <a:ln w="9525">
              <a:solidFill>
                <a:schemeClr val="tx1"/>
              </a:solidFill>
              <a:miter lim="800000"/>
              <a:headEnd/>
              <a:tailEnd/>
            </a:ln>
          </p:spPr>
          <p:txBody>
            <a:bodyPr rot="10800000"/>
            <a:lstStyle/>
            <a:p>
              <a:pPr algn="ctr"/>
              <a:endParaRPr lang="zh-CN" altLang="en-US">
                <a:latin typeface="Times New Roman" pitchFamily="18" charset="0"/>
              </a:endParaRPr>
            </a:p>
          </p:txBody>
        </p:sp>
        <p:sp>
          <p:nvSpPr>
            <p:cNvPr id="55386" name="Text Box 90"/>
            <p:cNvSpPr txBox="1">
              <a:spLocks noChangeArrowheads="1"/>
            </p:cNvSpPr>
            <p:nvPr/>
          </p:nvSpPr>
          <p:spPr bwMode="auto">
            <a:xfrm>
              <a:off x="1701" y="3884"/>
              <a:ext cx="998" cy="231"/>
            </a:xfrm>
            <a:prstGeom prst="rect">
              <a:avLst/>
            </a:prstGeom>
            <a:noFill/>
            <a:ln w="9525">
              <a:noFill/>
              <a:miter lim="800000"/>
              <a:headEnd/>
              <a:tailEnd/>
            </a:ln>
          </p:spPr>
          <p:txBody>
            <a:bodyPr>
              <a:spAutoFit/>
            </a:bodyPr>
            <a:lstStyle/>
            <a:p>
              <a:pPr algn="ctr">
                <a:spcBef>
                  <a:spcPct val="50000"/>
                </a:spcBef>
              </a:pPr>
              <a:r>
                <a:rPr lang="zh-CN" altLang="en-US" sz="1500" b="1" i="1">
                  <a:latin typeface="Times New Roman" pitchFamily="18" charset="0"/>
                </a:rPr>
                <a:t>普通冰冻血浆</a:t>
              </a:r>
              <a:r>
                <a:rPr lang="en-US" altLang="zh-CN" sz="1500" b="1" i="1">
                  <a:latin typeface="Times New Roman" pitchFamily="18" charset="0"/>
                </a:rPr>
                <a:t>2U</a:t>
              </a:r>
              <a:r>
                <a:rPr lang="en-US" altLang="zh-CN" b="1" i="1">
                  <a:solidFill>
                    <a:srgbClr val="FF3F3F"/>
                  </a:solidFill>
                  <a:latin typeface="Times New Roman" pitchFamily="18" charset="0"/>
                </a:rPr>
                <a:t> </a:t>
              </a:r>
              <a:endParaRPr lang="zh-CN" altLang="en-US" b="1" i="1">
                <a:solidFill>
                  <a:srgbClr val="FF3F3F"/>
                </a:solidFill>
                <a:latin typeface="Times New Roman" pitchFamily="18" charset="0"/>
              </a:endParaRPr>
            </a:p>
          </p:txBody>
        </p:sp>
      </p:grpSp>
      <p:grpSp>
        <p:nvGrpSpPr>
          <p:cNvPr id="55382" name="Group 91"/>
          <p:cNvGrpSpPr>
            <a:grpSpLocks/>
          </p:cNvGrpSpPr>
          <p:nvPr/>
        </p:nvGrpSpPr>
        <p:grpSpPr bwMode="auto">
          <a:xfrm>
            <a:off x="6804025" y="6165850"/>
            <a:ext cx="1584325" cy="431800"/>
            <a:chOff x="4241" y="3884"/>
            <a:chExt cx="998" cy="272"/>
          </a:xfrm>
        </p:grpSpPr>
        <p:sp>
          <p:nvSpPr>
            <p:cNvPr id="55383" name="AutoShape 92"/>
            <p:cNvSpPr>
              <a:spLocks noChangeArrowheads="1"/>
            </p:cNvSpPr>
            <p:nvPr/>
          </p:nvSpPr>
          <p:spPr bwMode="auto">
            <a:xfrm rot="10800000">
              <a:off x="4241" y="3884"/>
              <a:ext cx="998" cy="272"/>
            </a:xfrm>
            <a:prstGeom prst="wedgeRoundRectCallout">
              <a:avLst>
                <a:gd name="adj1" fmla="val 43884"/>
                <a:gd name="adj2" fmla="val 91907"/>
                <a:gd name="adj3" fmla="val 16667"/>
              </a:avLst>
            </a:prstGeom>
            <a:noFill/>
            <a:ln w="9525">
              <a:solidFill>
                <a:schemeClr val="tx1"/>
              </a:solidFill>
              <a:miter lim="800000"/>
              <a:headEnd/>
              <a:tailEnd/>
            </a:ln>
          </p:spPr>
          <p:txBody>
            <a:bodyPr rot="10800000"/>
            <a:lstStyle/>
            <a:p>
              <a:pPr algn="ctr"/>
              <a:endParaRPr lang="zh-CN" altLang="en-US">
                <a:latin typeface="Times New Roman" pitchFamily="18" charset="0"/>
              </a:endParaRPr>
            </a:p>
          </p:txBody>
        </p:sp>
        <p:sp>
          <p:nvSpPr>
            <p:cNvPr id="55384" name="Text Box 93"/>
            <p:cNvSpPr txBox="1">
              <a:spLocks noChangeArrowheads="1"/>
            </p:cNvSpPr>
            <p:nvPr/>
          </p:nvSpPr>
          <p:spPr bwMode="auto">
            <a:xfrm>
              <a:off x="4241" y="3884"/>
              <a:ext cx="998" cy="231"/>
            </a:xfrm>
            <a:prstGeom prst="rect">
              <a:avLst/>
            </a:prstGeom>
            <a:noFill/>
            <a:ln w="9525">
              <a:noFill/>
              <a:miter lim="800000"/>
              <a:headEnd/>
              <a:tailEnd/>
            </a:ln>
          </p:spPr>
          <p:txBody>
            <a:bodyPr>
              <a:spAutoFit/>
            </a:bodyPr>
            <a:lstStyle/>
            <a:p>
              <a:pPr algn="ctr">
                <a:spcBef>
                  <a:spcPct val="50000"/>
                </a:spcBef>
              </a:pPr>
              <a:r>
                <a:rPr lang="zh-CN" altLang="en-US" sz="1500" b="1" i="1">
                  <a:latin typeface="Times New Roman" pitchFamily="18" charset="0"/>
                </a:rPr>
                <a:t>普通冰冻血浆</a:t>
              </a:r>
              <a:r>
                <a:rPr lang="en-US" altLang="zh-CN" sz="1500" b="1" i="1">
                  <a:latin typeface="Times New Roman" pitchFamily="18" charset="0"/>
                </a:rPr>
                <a:t>2U</a:t>
              </a:r>
              <a:r>
                <a:rPr lang="en-US" altLang="zh-CN" b="1" i="1">
                  <a:solidFill>
                    <a:srgbClr val="FF3F3F"/>
                  </a:solidFill>
                  <a:latin typeface="Times New Roman" pitchFamily="18" charset="0"/>
                </a:rPr>
                <a:t> </a:t>
              </a:r>
              <a:endParaRPr lang="zh-CN" altLang="en-US" b="1" i="1">
                <a:solidFill>
                  <a:srgbClr val="FF3F3F"/>
                </a:solidFill>
                <a:latin typeface="Times New Roman" pitchFamily="18" charset="0"/>
              </a:endParaRPr>
            </a:p>
          </p:txBody>
        </p:sp>
      </p:gr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0362" name="Group 202"/>
          <p:cNvGraphicFramePr>
            <a:graphicFrameLocks noGrp="1"/>
          </p:cNvGraphicFramePr>
          <p:nvPr>
            <p:ph/>
          </p:nvPr>
        </p:nvGraphicFramePr>
        <p:xfrm>
          <a:off x="1187450" y="0"/>
          <a:ext cx="7056438" cy="7010400"/>
        </p:xfrm>
        <a:graphic>
          <a:graphicData uri="http://schemas.openxmlformats.org/drawingml/2006/table">
            <a:tbl>
              <a:tblPr/>
              <a:tblGrid>
                <a:gridCol w="3879850"/>
                <a:gridCol w="1939925"/>
                <a:gridCol w="815975"/>
                <a:gridCol w="420688"/>
              </a:tblGrid>
              <a:tr h="254000">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宋体" pitchFamily="2" charset="-122"/>
                          <a:ea typeface="宋体" pitchFamily="2" charset="-122"/>
                        </a:rPr>
                        <a:t>丙氨酸氨基转移酶</a:t>
                      </a:r>
                      <a:endParaRPr kumimoji="0" lang="zh-CN" altLang="en-US"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cap="flat">
                      <a:noFill/>
                    </a:lnL>
                    <a:lnR>
                      <a:noFill/>
                    </a:lnR>
                    <a:lnT cap="fla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712.8</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cap="fla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U/L</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cap="fla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H</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cap="flat">
                      <a:noFill/>
                    </a:lnR>
                    <a:lnT cap="flat">
                      <a:noFill/>
                    </a:lnT>
                    <a:lnB>
                      <a:noFill/>
                    </a:lnB>
                    <a:lnTlToBr>
                      <a:noFill/>
                    </a:lnTlToBr>
                    <a:lnBlToTr>
                      <a:noFill/>
                    </a:lnBlToTr>
                    <a:noFill/>
                  </a:tcPr>
                </a:tc>
              </a:tr>
              <a:tr h="252413">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宋体" pitchFamily="2" charset="-122"/>
                          <a:ea typeface="宋体" pitchFamily="2" charset="-122"/>
                        </a:rPr>
                        <a:t>天冬氨酸氨基转移酶</a:t>
                      </a:r>
                      <a:endParaRPr kumimoji="0" lang="zh-CN" altLang="en-US"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1725.3</a:t>
                      </a:r>
                      <a:r>
                        <a:rPr kumimoji="0" lang="zh-CN" altLang="en-US" sz="1400" b="0" i="0" u="none" strike="noStrike" cap="none" normalizeH="0" baseline="0" smtClean="0">
                          <a:ln>
                            <a:noFill/>
                          </a:ln>
                          <a:solidFill>
                            <a:schemeClr val="tx1"/>
                          </a:solidFill>
                          <a:effectLst/>
                          <a:latin typeface="宋体" pitchFamily="2" charset="-122"/>
                          <a:ea typeface="宋体" pitchFamily="2" charset="-122"/>
                        </a:rPr>
                        <a:t>已复查</a:t>
                      </a:r>
                      <a:endParaRPr kumimoji="0" lang="zh-CN" altLang="en-US"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U/L</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H</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cap="flat">
                      <a:noFill/>
                    </a:lnR>
                    <a:lnT>
                      <a:noFill/>
                    </a:lnT>
                    <a:lnB>
                      <a:noFill/>
                    </a:lnB>
                    <a:lnTlToBr>
                      <a:noFill/>
                    </a:lnTlToBr>
                    <a:lnBlToTr>
                      <a:noFill/>
                    </a:lnBlToTr>
                    <a:noFill/>
                  </a:tcPr>
                </a:tc>
              </a:tr>
              <a:tr h="254000">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宋体" pitchFamily="2" charset="-122"/>
                          <a:ea typeface="宋体" pitchFamily="2" charset="-122"/>
                        </a:rPr>
                        <a:t>总蛋白</a:t>
                      </a:r>
                      <a:endParaRPr kumimoji="0" lang="zh-CN" altLang="en-US"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54.6</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g/L</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L</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cap="flat">
                      <a:noFill/>
                    </a:lnR>
                    <a:lnT>
                      <a:noFill/>
                    </a:lnT>
                    <a:lnB>
                      <a:noFill/>
                    </a:lnB>
                    <a:lnTlToBr>
                      <a:noFill/>
                    </a:lnTlToBr>
                    <a:lnBlToTr>
                      <a:noFill/>
                    </a:lnBlToTr>
                    <a:noFill/>
                  </a:tcPr>
                </a:tc>
              </a:tr>
              <a:tr h="254000">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宋体" pitchFamily="2" charset="-122"/>
                          <a:ea typeface="宋体" pitchFamily="2" charset="-122"/>
                        </a:rPr>
                        <a:t>血清白蛋白</a:t>
                      </a:r>
                      <a:endParaRPr kumimoji="0" lang="zh-CN" altLang="en-US"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32.1</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g/L</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L</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cap="flat">
                      <a:noFill/>
                    </a:lnR>
                    <a:lnT>
                      <a:noFill/>
                    </a:lnT>
                    <a:lnB>
                      <a:noFill/>
                    </a:lnB>
                    <a:lnTlToBr>
                      <a:noFill/>
                    </a:lnTlToBr>
                    <a:lnBlToTr>
                      <a:noFill/>
                    </a:lnBlToTr>
                    <a:noFill/>
                  </a:tcPr>
                </a:tc>
              </a:tr>
              <a:tr h="252413">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宋体" pitchFamily="2" charset="-122"/>
                          <a:ea typeface="宋体" pitchFamily="2" charset="-122"/>
                        </a:rPr>
                        <a:t>总胆红素</a:t>
                      </a:r>
                      <a:endParaRPr kumimoji="0" lang="zh-CN" altLang="en-US"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42.4</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umol/L</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H</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cap="flat">
                      <a:noFill/>
                    </a:lnR>
                    <a:lnT>
                      <a:noFill/>
                    </a:lnT>
                    <a:lnB>
                      <a:noFill/>
                    </a:lnB>
                    <a:lnTlToBr>
                      <a:noFill/>
                    </a:lnTlToBr>
                    <a:lnBlToTr>
                      <a:noFill/>
                    </a:lnBlToTr>
                    <a:noFill/>
                  </a:tcPr>
                </a:tc>
              </a:tr>
              <a:tr h="254000">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宋体" pitchFamily="2" charset="-122"/>
                          <a:ea typeface="宋体" pitchFamily="2" charset="-122"/>
                        </a:rPr>
                        <a:t>直接胆红素</a:t>
                      </a:r>
                      <a:endParaRPr kumimoji="0" lang="zh-CN" altLang="en-US"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28.5</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umol/L</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H</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cap="flat">
                      <a:noFill/>
                    </a:lnR>
                    <a:lnT>
                      <a:noFill/>
                    </a:lnT>
                    <a:lnB>
                      <a:noFill/>
                    </a:lnB>
                    <a:lnTlToBr>
                      <a:noFill/>
                    </a:lnTlToBr>
                    <a:lnBlToTr>
                      <a:noFill/>
                    </a:lnBlToTr>
                    <a:noFill/>
                  </a:tcPr>
                </a:tc>
              </a:tr>
              <a:tr h="254000">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宋体" pitchFamily="2" charset="-122"/>
                          <a:ea typeface="宋体" pitchFamily="2" charset="-122"/>
                        </a:rPr>
                        <a:t>肌钙蛋白</a:t>
                      </a:r>
                      <a:r>
                        <a:rPr kumimoji="0" lang="en-US" altLang="zh-CN" sz="1400" b="0" i="0" u="none" strike="noStrike" cap="none" normalizeH="0" baseline="0" smtClean="0">
                          <a:ln>
                            <a:noFill/>
                          </a:ln>
                          <a:solidFill>
                            <a:schemeClr val="tx1"/>
                          </a:solidFill>
                          <a:effectLst/>
                          <a:latin typeface="宋体" pitchFamily="2" charset="-122"/>
                          <a:ea typeface="宋体" pitchFamily="2" charset="-122"/>
                        </a:rPr>
                        <a:t>T</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0.021</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ng/ml</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N</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cap="flat">
                      <a:noFill/>
                    </a:lnR>
                    <a:lnT>
                      <a:noFill/>
                    </a:lnT>
                    <a:lnB>
                      <a:noFill/>
                    </a:lnB>
                    <a:lnTlToBr>
                      <a:noFill/>
                    </a:lnTlToBr>
                    <a:lnBlToTr>
                      <a:noFill/>
                    </a:lnBlToTr>
                    <a:noFill/>
                  </a:tcPr>
                </a:tc>
              </a:tr>
              <a:tr h="252413">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宋体" pitchFamily="2" charset="-122"/>
                          <a:ea typeface="宋体" pitchFamily="2" charset="-122"/>
                        </a:rPr>
                        <a:t>碱性磷酸酶</a:t>
                      </a:r>
                      <a:endParaRPr kumimoji="0" lang="zh-CN" altLang="en-US"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146.7</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U/L</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H</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cap="flat">
                      <a:noFill/>
                    </a:lnR>
                    <a:lnT>
                      <a:noFill/>
                    </a:lnT>
                    <a:lnB>
                      <a:noFill/>
                    </a:lnB>
                    <a:lnTlToBr>
                      <a:noFill/>
                    </a:lnTlToBr>
                    <a:lnBlToTr>
                      <a:noFill/>
                    </a:lnBlToTr>
                    <a:noFill/>
                  </a:tcPr>
                </a:tc>
              </a:tr>
              <a:tr h="254000">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宋体" pitchFamily="2" charset="-122"/>
                          <a:ea typeface="宋体" pitchFamily="2" charset="-122"/>
                        </a:rPr>
                        <a:t>葡萄糖</a:t>
                      </a:r>
                      <a:endParaRPr kumimoji="0" lang="zh-CN" altLang="en-US"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6.09</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mmol/L</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N</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cap="flat">
                      <a:noFill/>
                    </a:lnR>
                    <a:lnT>
                      <a:noFill/>
                    </a:lnT>
                    <a:lnB>
                      <a:noFill/>
                    </a:lnB>
                    <a:lnTlToBr>
                      <a:noFill/>
                    </a:lnTlToBr>
                    <a:lnBlToTr>
                      <a:noFill/>
                    </a:lnBlToTr>
                    <a:noFill/>
                  </a:tcPr>
                </a:tc>
              </a:tr>
              <a:tr h="254000">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宋体" pitchFamily="2" charset="-122"/>
                          <a:ea typeface="宋体" pitchFamily="2" charset="-122"/>
                        </a:rPr>
                        <a:t>尿素</a:t>
                      </a:r>
                      <a:endParaRPr kumimoji="0" lang="zh-CN" altLang="en-US"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2.88</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mmol/L</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N</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cap="flat">
                      <a:noFill/>
                    </a:lnR>
                    <a:lnT>
                      <a:noFill/>
                    </a:lnT>
                    <a:lnB>
                      <a:noFill/>
                    </a:lnB>
                    <a:lnTlToBr>
                      <a:noFill/>
                    </a:lnTlToBr>
                    <a:lnBlToTr>
                      <a:noFill/>
                    </a:lnBlToTr>
                    <a:noFill/>
                  </a:tcPr>
                </a:tc>
              </a:tr>
              <a:tr h="252413">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宋体" pitchFamily="2" charset="-122"/>
                          <a:ea typeface="宋体" pitchFamily="2" charset="-122"/>
                        </a:rPr>
                        <a:t>肌酐</a:t>
                      </a:r>
                      <a:endParaRPr kumimoji="0" lang="zh-CN" altLang="en-US"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37.7</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umol/L</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N</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cap="flat">
                      <a:noFill/>
                    </a:lnR>
                    <a:lnT>
                      <a:noFill/>
                    </a:lnT>
                    <a:lnB>
                      <a:noFill/>
                    </a:lnB>
                    <a:lnTlToBr>
                      <a:noFill/>
                    </a:lnTlToBr>
                    <a:lnBlToTr>
                      <a:noFill/>
                    </a:lnBlToTr>
                    <a:noFill/>
                  </a:tcPr>
                </a:tc>
              </a:tr>
              <a:tr h="254000">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宋体" pitchFamily="2" charset="-122"/>
                          <a:ea typeface="宋体" pitchFamily="2" charset="-122"/>
                        </a:rPr>
                        <a:t>血清尿酸</a:t>
                      </a:r>
                      <a:endParaRPr kumimoji="0" lang="zh-CN" altLang="en-US"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75.1</a:t>
                      </a:r>
                      <a:r>
                        <a:rPr kumimoji="0" lang="zh-CN" altLang="en-US" sz="1400" b="0" i="0" u="none" strike="noStrike" cap="none" normalizeH="0" baseline="0" smtClean="0">
                          <a:ln>
                            <a:noFill/>
                          </a:ln>
                          <a:solidFill>
                            <a:schemeClr val="tx1"/>
                          </a:solidFill>
                          <a:effectLst/>
                          <a:latin typeface="宋体" pitchFamily="2" charset="-122"/>
                          <a:ea typeface="宋体" pitchFamily="2" charset="-122"/>
                        </a:rPr>
                        <a:t>已复查</a:t>
                      </a:r>
                      <a:endParaRPr kumimoji="0" lang="zh-CN" altLang="en-US"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umol/L</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L</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cap="flat">
                      <a:noFill/>
                    </a:lnR>
                    <a:lnT>
                      <a:noFill/>
                    </a:lnT>
                    <a:lnB>
                      <a:noFill/>
                    </a:lnB>
                    <a:lnTlToBr>
                      <a:noFill/>
                    </a:lnTlToBr>
                    <a:lnBlToTr>
                      <a:noFill/>
                    </a:lnBlToTr>
                    <a:noFill/>
                  </a:tcPr>
                </a:tc>
              </a:tr>
              <a:tr h="252413">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宋体" pitchFamily="2" charset="-122"/>
                          <a:ea typeface="宋体" pitchFamily="2" charset="-122"/>
                        </a:rPr>
                        <a:t>肌酸激酶</a:t>
                      </a:r>
                      <a:endParaRPr kumimoji="0" lang="zh-CN" altLang="en-US"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2511.6</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U/L</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H</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cap="flat">
                      <a:noFill/>
                    </a:lnR>
                    <a:lnT>
                      <a:noFill/>
                    </a:lnT>
                    <a:lnB>
                      <a:noFill/>
                    </a:lnB>
                    <a:lnTlToBr>
                      <a:noFill/>
                    </a:lnTlToBr>
                    <a:lnBlToTr>
                      <a:noFill/>
                    </a:lnBlToTr>
                    <a:noFill/>
                  </a:tcPr>
                </a:tc>
              </a:tr>
              <a:tr h="254000">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宋体" pitchFamily="2" charset="-122"/>
                          <a:ea typeface="宋体" pitchFamily="2" charset="-122"/>
                        </a:rPr>
                        <a:t>乳酸脱氢酶</a:t>
                      </a:r>
                      <a:endParaRPr kumimoji="0" lang="zh-CN" altLang="en-US"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702.1</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U/L</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H</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cap="flat">
                      <a:noFill/>
                    </a:lnR>
                    <a:lnT>
                      <a:noFill/>
                    </a:lnT>
                    <a:lnB>
                      <a:noFill/>
                    </a:lnB>
                    <a:lnTlToBr>
                      <a:noFill/>
                    </a:lnTlToBr>
                    <a:lnBlToTr>
                      <a:noFill/>
                    </a:lnBlToTr>
                    <a:noFill/>
                  </a:tcPr>
                </a:tc>
              </a:tr>
              <a:tr h="254000">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宋体" pitchFamily="2" charset="-122"/>
                          <a:ea typeface="宋体" pitchFamily="2" charset="-122"/>
                        </a:rPr>
                        <a:t>钙</a:t>
                      </a:r>
                      <a:endParaRPr kumimoji="0" lang="zh-CN" altLang="en-US"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1.74</a:t>
                      </a:r>
                      <a:r>
                        <a:rPr kumimoji="0" lang="zh-CN" altLang="en-US" sz="1400" b="0" i="0" u="none" strike="noStrike" cap="none" normalizeH="0" baseline="0" smtClean="0">
                          <a:ln>
                            <a:noFill/>
                          </a:ln>
                          <a:solidFill>
                            <a:schemeClr val="tx1"/>
                          </a:solidFill>
                          <a:effectLst/>
                          <a:latin typeface="宋体" pitchFamily="2" charset="-122"/>
                          <a:ea typeface="宋体" pitchFamily="2" charset="-122"/>
                        </a:rPr>
                        <a:t>已复查</a:t>
                      </a:r>
                      <a:endParaRPr kumimoji="0" lang="zh-CN" altLang="en-US"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mmol/L</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L</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cap="flat">
                      <a:noFill/>
                    </a:lnR>
                    <a:lnT>
                      <a:noFill/>
                    </a:lnT>
                    <a:lnB>
                      <a:noFill/>
                    </a:lnB>
                    <a:lnTlToBr>
                      <a:noFill/>
                    </a:lnTlToBr>
                    <a:lnBlToTr>
                      <a:noFill/>
                    </a:lnBlToTr>
                    <a:noFill/>
                  </a:tcPr>
                </a:tc>
              </a:tr>
              <a:tr h="252413">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宋体" pitchFamily="2" charset="-122"/>
                          <a:ea typeface="宋体" pitchFamily="2" charset="-122"/>
                        </a:rPr>
                        <a:t>无机磷</a:t>
                      </a:r>
                      <a:endParaRPr kumimoji="0" lang="zh-CN" altLang="en-US"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0.50</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mmol/L</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L</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cap="flat">
                      <a:noFill/>
                    </a:lnR>
                    <a:lnT>
                      <a:noFill/>
                    </a:lnT>
                    <a:lnB>
                      <a:noFill/>
                    </a:lnB>
                    <a:lnTlToBr>
                      <a:noFill/>
                    </a:lnTlToBr>
                    <a:lnBlToTr>
                      <a:noFill/>
                    </a:lnBlToTr>
                    <a:noFill/>
                  </a:tcPr>
                </a:tc>
              </a:tr>
              <a:tr h="254000">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宋体" pitchFamily="2" charset="-122"/>
                          <a:ea typeface="宋体" pitchFamily="2" charset="-122"/>
                        </a:rPr>
                        <a:t>镁</a:t>
                      </a:r>
                      <a:endParaRPr kumimoji="0" lang="zh-CN" altLang="en-US"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0.74</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mmol/L</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N</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cap="flat">
                      <a:noFill/>
                    </a:lnR>
                    <a:lnT>
                      <a:noFill/>
                    </a:lnT>
                    <a:lnB>
                      <a:noFill/>
                    </a:lnB>
                    <a:lnTlToBr>
                      <a:noFill/>
                    </a:lnTlToBr>
                    <a:lnBlToTr>
                      <a:noFill/>
                    </a:lnBlToTr>
                    <a:noFill/>
                  </a:tcPr>
                </a:tc>
              </a:tr>
              <a:tr h="254000">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宋体" pitchFamily="2" charset="-122"/>
                          <a:ea typeface="宋体" pitchFamily="2" charset="-122"/>
                        </a:rPr>
                        <a:t>钾</a:t>
                      </a:r>
                      <a:endParaRPr kumimoji="0" lang="zh-CN" altLang="en-US"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2.75</a:t>
                      </a:r>
                      <a:r>
                        <a:rPr kumimoji="0" lang="zh-CN" altLang="en-US" sz="1400" b="0" i="0" u="none" strike="noStrike" cap="none" normalizeH="0" baseline="0" smtClean="0">
                          <a:ln>
                            <a:noFill/>
                          </a:ln>
                          <a:solidFill>
                            <a:schemeClr val="tx1"/>
                          </a:solidFill>
                          <a:effectLst/>
                          <a:latin typeface="宋体" pitchFamily="2" charset="-122"/>
                          <a:ea typeface="宋体" pitchFamily="2" charset="-122"/>
                        </a:rPr>
                        <a:t>已复查</a:t>
                      </a:r>
                      <a:endParaRPr kumimoji="0" lang="zh-CN" altLang="en-US"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mmol/L</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L</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cap="flat">
                      <a:noFill/>
                    </a:lnR>
                    <a:lnT>
                      <a:noFill/>
                    </a:lnT>
                    <a:lnB>
                      <a:noFill/>
                    </a:lnB>
                    <a:lnTlToBr>
                      <a:noFill/>
                    </a:lnTlToBr>
                    <a:lnBlToTr>
                      <a:noFill/>
                    </a:lnBlToTr>
                    <a:noFill/>
                  </a:tcPr>
                </a:tc>
              </a:tr>
              <a:tr h="252413">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宋体" pitchFamily="2" charset="-122"/>
                          <a:ea typeface="宋体" pitchFamily="2" charset="-122"/>
                        </a:rPr>
                        <a:t>钠</a:t>
                      </a:r>
                      <a:endParaRPr kumimoji="0" lang="zh-CN" altLang="en-US"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140.2</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mmol/L</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N</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cap="flat">
                      <a:noFill/>
                    </a:lnR>
                    <a:lnT>
                      <a:noFill/>
                    </a:lnT>
                    <a:lnB>
                      <a:noFill/>
                    </a:lnB>
                    <a:lnTlToBr>
                      <a:noFill/>
                    </a:lnTlToBr>
                    <a:lnBlToTr>
                      <a:noFill/>
                    </a:lnBlToTr>
                    <a:noFill/>
                  </a:tcPr>
                </a:tc>
              </a:tr>
              <a:tr h="254000">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宋体" pitchFamily="2" charset="-122"/>
                          <a:ea typeface="宋体" pitchFamily="2" charset="-122"/>
                        </a:rPr>
                        <a:t>氯化物</a:t>
                      </a:r>
                      <a:endParaRPr kumimoji="0" lang="zh-CN" altLang="en-US"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106.1</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mmol/L</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N</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cap="flat">
                      <a:noFill/>
                    </a:lnR>
                    <a:lnT>
                      <a:noFill/>
                    </a:lnT>
                    <a:lnB>
                      <a:noFill/>
                    </a:lnB>
                    <a:lnTlToBr>
                      <a:noFill/>
                    </a:lnTlToBr>
                    <a:lnBlToTr>
                      <a:noFill/>
                    </a:lnBlToTr>
                    <a:noFill/>
                  </a:tcPr>
                </a:tc>
              </a:tr>
              <a:tr h="254000">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宋体" pitchFamily="2" charset="-122"/>
                          <a:ea typeface="宋体" pitchFamily="2" charset="-122"/>
                        </a:rPr>
                        <a:t>淀粉酶</a:t>
                      </a:r>
                      <a:endParaRPr kumimoji="0" lang="zh-CN" altLang="en-US"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72.3</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U/L</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N</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cap="flat">
                      <a:noFill/>
                    </a:lnR>
                    <a:lnT>
                      <a:noFill/>
                    </a:lnT>
                    <a:lnB>
                      <a:noFill/>
                    </a:lnB>
                    <a:lnTlToBr>
                      <a:noFill/>
                    </a:lnTlToBr>
                    <a:lnBlToTr>
                      <a:noFill/>
                    </a:lnBlToTr>
                    <a:noFill/>
                  </a:tcPr>
                </a:tc>
              </a:tr>
              <a:tr h="252413">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宋体" pitchFamily="2" charset="-122"/>
                          <a:ea typeface="宋体" pitchFamily="2" charset="-122"/>
                        </a:rPr>
                        <a:t>肌酸激酶同工酶定量测定</a:t>
                      </a:r>
                      <a:endParaRPr kumimoji="0" lang="zh-CN" altLang="en-US"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10.75</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ng/ml</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H</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cap="flat">
                      <a:noFill/>
                    </a:lnR>
                    <a:lnT>
                      <a:noFill/>
                    </a:lnT>
                    <a:lnB>
                      <a:noFill/>
                    </a:lnB>
                    <a:lnTlToBr>
                      <a:noFill/>
                    </a:lnTlToBr>
                    <a:lnBlToTr>
                      <a:noFill/>
                    </a:lnBlToTr>
                    <a:noFill/>
                  </a:tcPr>
                </a:tc>
              </a:tr>
              <a:tr h="254000">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宋体" pitchFamily="2" charset="-122"/>
                          <a:ea typeface="宋体" pitchFamily="2" charset="-122"/>
                        </a:rPr>
                        <a:t>脑利钠肽前体</a:t>
                      </a:r>
                      <a:endParaRPr kumimoji="0" lang="zh-CN" altLang="en-US"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cap="flat">
                      <a:noFill/>
                    </a:lnL>
                    <a:lnR>
                      <a:noFill/>
                    </a:lnR>
                    <a:lnT>
                      <a:noFill/>
                    </a:lnT>
                    <a:lnB cap="flat">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1090</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cap="flat">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pg/ml</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a:noFill/>
                    </a:lnR>
                    <a:lnT>
                      <a:noFill/>
                    </a:lnT>
                    <a:lnB cap="flat">
                      <a:noFill/>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latin typeface="宋体" pitchFamily="2" charset="-122"/>
                          <a:ea typeface="宋体" pitchFamily="2" charset="-122"/>
                        </a:rPr>
                        <a:t>H</a:t>
                      </a:r>
                      <a:endParaRPr kumimoji="0" lang="en-US" altLang="zh-CN" sz="1400" b="0" i="0" u="none" strike="noStrike" cap="none" normalizeH="0" baseline="0" smtClean="0">
                        <a:ln>
                          <a:noFill/>
                        </a:ln>
                        <a:solidFill>
                          <a:schemeClr val="tx1"/>
                        </a:solidFill>
                        <a:effectLst/>
                        <a:latin typeface="Verdana" pitchFamily="34" charset="0"/>
                        <a:ea typeface="宋体" pitchFamily="2" charset="-122"/>
                      </a:endParaRPr>
                    </a:p>
                  </a:txBody>
                  <a:tcPr anchor="ctr"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noChangeArrowheads="1"/>
          </p:cNvSpPr>
          <p:nvPr>
            <p:ph type="title"/>
          </p:nvPr>
        </p:nvSpPr>
        <p:spPr/>
        <p:txBody>
          <a:bodyPr/>
          <a:lstStyle/>
          <a:p>
            <a:r>
              <a:rPr lang="zh-CN" altLang="en-US" sz="3200" smtClean="0"/>
              <a:t>病例</a:t>
            </a:r>
            <a:r>
              <a:rPr lang="en-US" altLang="zh-CN" sz="3200" smtClean="0"/>
              <a:t>2</a:t>
            </a:r>
            <a:r>
              <a:rPr lang="zh-CN" altLang="en-US" sz="3200" smtClean="0"/>
              <a:t>，血液病（化疗与血小板输注预期）</a:t>
            </a:r>
          </a:p>
        </p:txBody>
      </p:sp>
      <p:sp>
        <p:nvSpPr>
          <p:cNvPr id="57346" name="Rectangle 3"/>
          <p:cNvSpPr>
            <a:spLocks noGrp="1" noChangeArrowheads="1"/>
          </p:cNvSpPr>
          <p:nvPr>
            <p:ph idx="1"/>
          </p:nvPr>
        </p:nvSpPr>
        <p:spPr/>
        <p:txBody>
          <a:bodyPr/>
          <a:lstStyle/>
          <a:p>
            <a:pPr lvl="1"/>
            <a:r>
              <a:rPr lang="zh-CN" altLang="en-US" sz="2600" smtClean="0"/>
              <a:t>诊断：</a:t>
            </a:r>
            <a:r>
              <a:rPr lang="en-US" altLang="zh-CN" sz="2500" smtClean="0"/>
              <a:t>1</a:t>
            </a:r>
            <a:r>
              <a:rPr lang="zh-CN" altLang="en-US" sz="2500" smtClean="0"/>
              <a:t>、急性非淋巴细胞白血病（</a:t>
            </a:r>
            <a:r>
              <a:rPr lang="en-US" altLang="zh-CN" sz="2500" smtClean="0"/>
              <a:t>M1</a:t>
            </a:r>
            <a:r>
              <a:rPr lang="zh-CN" altLang="en-US" sz="2500" smtClean="0"/>
              <a:t>）</a:t>
            </a:r>
            <a:r>
              <a:rPr lang="en-US" altLang="zh-CN" sz="2500" smtClean="0"/>
              <a:t>CR2 </a:t>
            </a:r>
            <a:r>
              <a:rPr lang="en-US" altLang="zh-CN" sz="2500" smtClean="0">
                <a:latin typeface="Times New Roman" pitchFamily="18" charset="0"/>
              </a:rPr>
              <a:t> </a:t>
            </a:r>
            <a:r>
              <a:rPr lang="en-US" altLang="zh-CN" sz="2500" smtClean="0"/>
              <a:t> 2</a:t>
            </a:r>
            <a:r>
              <a:rPr lang="zh-CN" altLang="en-US" sz="2500" smtClean="0"/>
              <a:t>、房颤  </a:t>
            </a:r>
            <a:r>
              <a:rPr lang="en-US" altLang="zh-CN" sz="2500" smtClean="0"/>
              <a:t>3</a:t>
            </a:r>
            <a:r>
              <a:rPr lang="zh-CN" altLang="en-US" sz="2500" smtClean="0"/>
              <a:t>、右颈内静脉血栓形成 </a:t>
            </a:r>
            <a:r>
              <a:rPr lang="en-US" altLang="zh-CN" sz="2500" smtClean="0"/>
              <a:t>4</a:t>
            </a:r>
            <a:r>
              <a:rPr lang="zh-CN" altLang="en-US" sz="2500" smtClean="0"/>
              <a:t>、胆囊息肉样病变</a:t>
            </a:r>
            <a:r>
              <a:rPr lang="zh-CN" altLang="en-US" sz="2500" smtClean="0">
                <a:latin typeface="Times New Roman" pitchFamily="18" charset="0"/>
              </a:rPr>
              <a:t> </a:t>
            </a:r>
            <a:r>
              <a:rPr lang="en-US" altLang="zh-CN" sz="2500" smtClean="0"/>
              <a:t>5</a:t>
            </a:r>
            <a:r>
              <a:rPr lang="zh-CN" altLang="en-US" sz="2500" smtClean="0"/>
              <a:t>、粒细胞缺乏症。</a:t>
            </a:r>
          </a:p>
          <a:p>
            <a:pPr lvl="1">
              <a:buFont typeface="Wingdings" pitchFamily="2" charset="2"/>
              <a:buNone/>
            </a:pPr>
            <a:r>
              <a:rPr lang="zh-CN" altLang="en-US" sz="2500" smtClean="0"/>
              <a:t>    </a:t>
            </a:r>
          </a:p>
          <a:p>
            <a:pPr lvl="1">
              <a:buFont typeface="Wingdings" pitchFamily="2" charset="2"/>
              <a:buNone/>
            </a:pPr>
            <a:r>
              <a:rPr lang="zh-CN" altLang="en-US" sz="2500" smtClean="0"/>
              <a:t>一般情况与体征：</a:t>
            </a:r>
            <a:r>
              <a:rPr lang="zh-CN" altLang="en-US" sz="2600" smtClean="0"/>
              <a:t>女性，</a:t>
            </a:r>
            <a:r>
              <a:rPr lang="en-US" altLang="zh-CN" sz="2600" smtClean="0"/>
              <a:t>56</a:t>
            </a:r>
            <a:r>
              <a:rPr lang="zh-CN" altLang="en-US" sz="2600" smtClean="0"/>
              <a:t>岁，</a:t>
            </a:r>
            <a:r>
              <a:rPr lang="zh-CN" altLang="en-US" sz="2400" smtClean="0"/>
              <a:t>血压：</a:t>
            </a:r>
            <a:r>
              <a:rPr lang="en-US" altLang="zh-CN" sz="2400" smtClean="0"/>
              <a:t>134/78mmHg</a:t>
            </a:r>
            <a:r>
              <a:rPr lang="zh-CN" altLang="en-US" sz="2400" smtClean="0"/>
              <a:t>，身高：</a:t>
            </a:r>
            <a:r>
              <a:rPr lang="en-US" altLang="zh-CN" sz="2400" smtClean="0"/>
              <a:t>158cm</a:t>
            </a:r>
            <a:r>
              <a:rPr lang="zh-CN" altLang="en-US" sz="2400" smtClean="0"/>
              <a:t>，体重：</a:t>
            </a:r>
            <a:r>
              <a:rPr lang="en-US" altLang="zh-CN" sz="2400" smtClean="0"/>
              <a:t>77kg</a:t>
            </a:r>
            <a:r>
              <a:rPr lang="zh-CN" altLang="en-US" sz="2400" smtClean="0"/>
              <a:t>，心率</a:t>
            </a:r>
            <a:r>
              <a:rPr lang="en-US" altLang="zh-CN" sz="2400" smtClean="0"/>
              <a:t>82</a:t>
            </a:r>
            <a:r>
              <a:rPr lang="zh-CN" altLang="en-US" sz="2400" smtClean="0"/>
              <a:t>次</a:t>
            </a:r>
            <a:r>
              <a:rPr lang="en-US" altLang="zh-CN" sz="2400" smtClean="0"/>
              <a:t>/</a:t>
            </a:r>
            <a:r>
              <a:rPr lang="zh-CN" altLang="en-US" sz="2400" smtClean="0"/>
              <a:t>分，心律绝对不齐，心音强弱不等，脉率小于心率 </a:t>
            </a:r>
            <a:r>
              <a:rPr lang="en-US" altLang="zh-CN" sz="2400" smtClean="0"/>
              <a:t>.</a:t>
            </a:r>
            <a:r>
              <a:rPr lang="zh-CN" altLang="en-US" sz="2400" smtClean="0"/>
              <a:t>肝脏未触及，脾脏未触及 。</a:t>
            </a:r>
            <a:endParaRPr lang="en-US" altLang="zh-CN" sz="2400" smtClean="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2"/>
          <p:cNvSpPr>
            <a:spLocks noGrp="1" noChangeArrowheads="1"/>
          </p:cNvSpPr>
          <p:nvPr>
            <p:ph type="title"/>
          </p:nvPr>
        </p:nvSpPr>
        <p:spPr/>
        <p:txBody>
          <a:bodyPr/>
          <a:lstStyle/>
          <a:p>
            <a:r>
              <a:rPr lang="zh-CN" altLang="en-US" smtClean="0"/>
              <a:t>病例分析</a:t>
            </a:r>
          </a:p>
        </p:txBody>
      </p:sp>
      <p:sp>
        <p:nvSpPr>
          <p:cNvPr id="58370" name="Rectangle 3"/>
          <p:cNvSpPr>
            <a:spLocks noGrp="1" noChangeArrowheads="1"/>
          </p:cNvSpPr>
          <p:nvPr>
            <p:ph idx="1"/>
          </p:nvPr>
        </p:nvSpPr>
        <p:spPr/>
        <p:txBody>
          <a:bodyPr/>
          <a:lstStyle/>
          <a:p>
            <a:pPr>
              <a:lnSpc>
                <a:spcPct val="90000"/>
              </a:lnSpc>
            </a:pPr>
            <a:r>
              <a:rPr lang="zh-CN" altLang="en-US" sz="2000" smtClean="0"/>
              <a:t>患者急性非淋巴细胞白血病诊断明确，半月前复查骨髓，提示原始细胞占</a:t>
            </a:r>
            <a:r>
              <a:rPr lang="en-US" altLang="zh-CN" sz="2000" smtClean="0"/>
              <a:t>9%</a:t>
            </a:r>
            <a:r>
              <a:rPr lang="zh-CN" altLang="en-US" sz="2000" smtClean="0"/>
              <a:t>，流式可见约</a:t>
            </a:r>
            <a:r>
              <a:rPr lang="en-US" altLang="zh-CN" sz="2000" smtClean="0"/>
              <a:t>6.3%</a:t>
            </a:r>
            <a:r>
              <a:rPr lang="zh-CN" altLang="en-US" sz="2000" smtClean="0"/>
              <a:t>的髓系原始细胞，伴免疫表型异常。综合骨穿结果，考虑白血病复发，</a:t>
            </a:r>
            <a:r>
              <a:rPr lang="en-US" altLang="zh-CN" sz="2000" smtClean="0"/>
              <a:t>8</a:t>
            </a:r>
            <a:r>
              <a:rPr lang="zh-CN" altLang="en-US" sz="2000" smtClean="0"/>
              <a:t>月</a:t>
            </a:r>
            <a:r>
              <a:rPr lang="en-US" altLang="zh-CN" sz="2000" smtClean="0"/>
              <a:t>16</a:t>
            </a:r>
            <a:r>
              <a:rPr lang="zh-CN" altLang="en-US" sz="2000" smtClean="0"/>
              <a:t>日行</a:t>
            </a:r>
            <a:r>
              <a:rPr lang="en-US" altLang="zh-CN" sz="2000" smtClean="0"/>
              <a:t>HAE</a:t>
            </a:r>
            <a:r>
              <a:rPr lang="zh-CN" altLang="en-US" sz="2000" smtClean="0"/>
              <a:t>方案化疗，化疗期间出现骨髓抑制，于</a:t>
            </a:r>
            <a:r>
              <a:rPr lang="en-US" altLang="zh-CN" sz="2000" smtClean="0"/>
              <a:t>8</a:t>
            </a:r>
            <a:r>
              <a:rPr lang="zh-CN" altLang="en-US" sz="2000" smtClean="0"/>
              <a:t>月</a:t>
            </a:r>
            <a:r>
              <a:rPr lang="en-US" altLang="zh-CN" sz="2000" smtClean="0"/>
              <a:t>20</a:t>
            </a:r>
            <a:r>
              <a:rPr lang="zh-CN" altLang="en-US" sz="2000" smtClean="0"/>
              <a:t>日调整化疗方案为</a:t>
            </a:r>
            <a:r>
              <a:rPr lang="en-US" altLang="zh-CN" sz="2000" smtClean="0"/>
              <a:t>CHG</a:t>
            </a:r>
            <a:r>
              <a:rPr lang="zh-CN" altLang="en-US" sz="2000" smtClean="0"/>
              <a:t>，停用依托泊苷，</a:t>
            </a:r>
            <a:r>
              <a:rPr lang="en-US" altLang="zh-CN" sz="2000" smtClean="0"/>
              <a:t>8</a:t>
            </a:r>
            <a:r>
              <a:rPr lang="zh-CN" altLang="en-US" sz="2000" smtClean="0"/>
              <a:t>月</a:t>
            </a:r>
            <a:r>
              <a:rPr lang="en-US" altLang="zh-CN" sz="2000" smtClean="0"/>
              <a:t>19</a:t>
            </a:r>
            <a:r>
              <a:rPr lang="zh-CN" altLang="en-US" sz="2000" smtClean="0"/>
              <a:t>日及</a:t>
            </a:r>
            <a:r>
              <a:rPr lang="en-US" altLang="zh-CN" sz="2000" smtClean="0"/>
              <a:t>8</a:t>
            </a:r>
            <a:r>
              <a:rPr lang="zh-CN" altLang="en-US" sz="2000" smtClean="0"/>
              <a:t>月</a:t>
            </a:r>
            <a:r>
              <a:rPr lang="en-US" altLang="zh-CN" sz="2000" smtClean="0"/>
              <a:t>20</a:t>
            </a:r>
            <a:r>
              <a:rPr lang="zh-CN" altLang="en-US" sz="2000" smtClean="0"/>
              <a:t>日共加用</a:t>
            </a:r>
            <a:r>
              <a:rPr lang="en-US" altLang="zh-CN" sz="2000" smtClean="0"/>
              <a:t>3</a:t>
            </a:r>
            <a:r>
              <a:rPr lang="zh-CN" altLang="en-US" sz="2000" smtClean="0"/>
              <a:t>次重组人粒细胞刺激因子，</a:t>
            </a:r>
            <a:r>
              <a:rPr lang="en-US" altLang="zh-CN" sz="2000" smtClean="0"/>
              <a:t>8</a:t>
            </a:r>
            <a:r>
              <a:rPr lang="zh-CN" altLang="en-US" sz="2000" smtClean="0"/>
              <a:t>月</a:t>
            </a:r>
            <a:r>
              <a:rPr lang="en-US" altLang="zh-CN" sz="2000" smtClean="0"/>
              <a:t>23</a:t>
            </a:r>
            <a:r>
              <a:rPr lang="zh-CN" altLang="en-US" sz="2000" smtClean="0"/>
              <a:t>日结束化疗，患者白血病复发，血小板降低，随时有颅内及消化道出血风险，且患者房颤病史，心功能欠佳，出血及感染可能加重心脏负荷引起心功能不全。</a:t>
            </a:r>
          </a:p>
          <a:p>
            <a:pPr>
              <a:lnSpc>
                <a:spcPct val="90000"/>
              </a:lnSpc>
            </a:pPr>
            <a:r>
              <a:rPr lang="zh-CN" altLang="en-US" sz="2000" smtClean="0"/>
              <a:t>化疗期间</a:t>
            </a:r>
            <a:r>
              <a:rPr lang="en-US" altLang="zh-CN" sz="2000" smtClean="0"/>
              <a:t>8</a:t>
            </a:r>
            <a:r>
              <a:rPr lang="zh-CN" altLang="en-US" sz="2000" smtClean="0"/>
              <a:t>月</a:t>
            </a:r>
            <a:r>
              <a:rPr lang="en-US" altLang="zh-CN" sz="2000" smtClean="0"/>
              <a:t>21</a:t>
            </a:r>
            <a:r>
              <a:rPr lang="zh-CN" altLang="en-US" sz="2000" smtClean="0"/>
              <a:t>输注</a:t>
            </a:r>
            <a:r>
              <a:rPr lang="en-US" altLang="zh-CN" sz="2000" smtClean="0"/>
              <a:t>1</a:t>
            </a:r>
            <a:r>
              <a:rPr lang="zh-CN" altLang="en-US" sz="2000" smtClean="0"/>
              <a:t>单位血小板，结束化疗后</a:t>
            </a:r>
            <a:r>
              <a:rPr lang="en-US" altLang="zh-CN" sz="2000" smtClean="0"/>
              <a:t>8</a:t>
            </a:r>
            <a:r>
              <a:rPr lang="zh-CN" altLang="en-US" sz="2000" smtClean="0"/>
              <a:t>月</a:t>
            </a:r>
            <a:r>
              <a:rPr lang="en-US" altLang="zh-CN" sz="2000" smtClean="0"/>
              <a:t>24</a:t>
            </a:r>
            <a:r>
              <a:rPr lang="zh-CN" altLang="en-US" sz="2000" smtClean="0"/>
              <a:t>、</a:t>
            </a:r>
            <a:r>
              <a:rPr lang="en-US" altLang="zh-CN" sz="2000" smtClean="0"/>
              <a:t>8</a:t>
            </a:r>
            <a:r>
              <a:rPr lang="zh-CN" altLang="en-US" sz="2000" smtClean="0"/>
              <a:t>月</a:t>
            </a:r>
            <a:r>
              <a:rPr lang="en-US" altLang="zh-CN" sz="2000" smtClean="0"/>
              <a:t>30</a:t>
            </a:r>
            <a:r>
              <a:rPr lang="zh-CN" altLang="en-US" sz="2000" smtClean="0"/>
              <a:t>日、</a:t>
            </a:r>
            <a:r>
              <a:rPr lang="en-US" altLang="zh-CN" sz="2000" smtClean="0"/>
              <a:t>9</a:t>
            </a:r>
            <a:r>
              <a:rPr lang="zh-CN" altLang="en-US" sz="2000" smtClean="0"/>
              <a:t>月</a:t>
            </a:r>
            <a:r>
              <a:rPr lang="en-US" altLang="zh-CN" sz="2000" smtClean="0"/>
              <a:t>3</a:t>
            </a:r>
            <a:r>
              <a:rPr lang="zh-CN" altLang="en-US" sz="2000" smtClean="0"/>
              <a:t>日各输注</a:t>
            </a:r>
            <a:r>
              <a:rPr lang="en-US" altLang="zh-CN" sz="2000" smtClean="0"/>
              <a:t>1</a:t>
            </a:r>
            <a:r>
              <a:rPr lang="zh-CN" altLang="en-US" sz="2000" smtClean="0"/>
              <a:t>单位血小板。</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ChangeArrowheads="1"/>
          </p:cNvSpPr>
          <p:nvPr>
            <p:ph type="title"/>
          </p:nvPr>
        </p:nvSpPr>
        <p:spPr/>
        <p:txBody>
          <a:bodyPr/>
          <a:lstStyle/>
          <a:p>
            <a:r>
              <a:rPr lang="zh-CN" altLang="en-US" sz="2800" smtClean="0">
                <a:solidFill>
                  <a:srgbClr val="FF3300"/>
                </a:solidFill>
              </a:rPr>
              <a:t>智慧，乃为消除思想藩篱的“大思想”，它是“一”而非杂多，是圆融的，是“通”的。</a:t>
            </a:r>
          </a:p>
        </p:txBody>
      </p:sp>
      <p:sp>
        <p:nvSpPr>
          <p:cNvPr id="21506" name="Rectangle 3"/>
          <p:cNvSpPr>
            <a:spLocks noGrp="1" noChangeArrowheads="1"/>
          </p:cNvSpPr>
          <p:nvPr>
            <p:ph idx="1"/>
          </p:nvPr>
        </p:nvSpPr>
        <p:spPr/>
        <p:txBody>
          <a:bodyPr/>
          <a:lstStyle/>
          <a:p>
            <a:pPr>
              <a:lnSpc>
                <a:spcPct val="120000"/>
              </a:lnSpc>
            </a:pPr>
            <a:r>
              <a:rPr lang="zh-CN" altLang="en-US" sz="2400" smtClean="0"/>
              <a:t>比之于知识，思想有所提升，但仍然不圆融，原因在于世间存在如此繁多乃至彼此对立的“思想”，这种繁多、对立表明“思想”本身并不通透、不圆满。若思想能继续提升，不断吸收、容纳不同的思想，并将其融会贯通而终至圆融无碍时，则意味着智慧的生成。</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2"/>
          <p:cNvSpPr>
            <a:spLocks noGrp="1" noChangeArrowheads="1"/>
          </p:cNvSpPr>
          <p:nvPr>
            <p:ph type="title"/>
          </p:nvPr>
        </p:nvSpPr>
        <p:spPr/>
        <p:txBody>
          <a:bodyPr/>
          <a:lstStyle/>
          <a:p>
            <a:r>
              <a:rPr lang="zh-CN" altLang="en-US" smtClean="0"/>
              <a:t>化疗方案及用药</a:t>
            </a:r>
          </a:p>
        </p:txBody>
      </p:sp>
      <p:sp>
        <p:nvSpPr>
          <p:cNvPr id="59394" name="Rectangle 3"/>
          <p:cNvSpPr>
            <a:spLocks noGrp="1" noChangeArrowheads="1"/>
          </p:cNvSpPr>
          <p:nvPr>
            <p:ph idx="1"/>
          </p:nvPr>
        </p:nvSpPr>
        <p:spPr>
          <a:xfrm>
            <a:off x="0" y="1628775"/>
            <a:ext cx="9144000" cy="4679950"/>
          </a:xfrm>
        </p:spPr>
        <p:txBody>
          <a:bodyPr/>
          <a:lstStyle/>
          <a:p>
            <a:pPr>
              <a:buFont typeface="Wingdings" pitchFamily="2" charset="2"/>
              <a:buChar char="u"/>
            </a:pPr>
            <a:r>
              <a:rPr lang="en-US" altLang="zh-CN" smtClean="0"/>
              <a:t>HAE</a:t>
            </a:r>
            <a:r>
              <a:rPr lang="zh-CN" altLang="en-US" smtClean="0"/>
              <a:t>方案</a:t>
            </a:r>
          </a:p>
          <a:p>
            <a:pPr>
              <a:buFont typeface="Wingdings" pitchFamily="2" charset="2"/>
              <a:buNone/>
            </a:pPr>
            <a:r>
              <a:rPr lang="zh-CN" altLang="en-US" sz="2400" smtClean="0"/>
              <a:t>日期           </a:t>
            </a:r>
            <a:r>
              <a:rPr lang="en-US" altLang="zh-CN" sz="2400" smtClean="0"/>
              <a:t>2013-8-16    8-17     8-18     8-19    </a:t>
            </a:r>
            <a:r>
              <a:rPr lang="en-US" altLang="zh-CN" sz="2400" smtClean="0">
                <a:solidFill>
                  <a:schemeClr val="accent2"/>
                </a:solidFill>
              </a:rPr>
              <a:t>8-20    8-21   8-22</a:t>
            </a:r>
          </a:p>
          <a:p>
            <a:pPr>
              <a:buFont typeface="Wingdings" pitchFamily="2" charset="2"/>
              <a:buNone/>
            </a:pPr>
            <a:r>
              <a:rPr lang="zh-CN" altLang="en-US" sz="2400" smtClean="0"/>
              <a:t>天数                   </a:t>
            </a:r>
            <a:r>
              <a:rPr lang="en-US" altLang="zh-CN" sz="2000" smtClean="0"/>
              <a:t>d1             d2            d3          d4          </a:t>
            </a:r>
            <a:r>
              <a:rPr lang="en-US" altLang="zh-CN" sz="2000" smtClean="0">
                <a:solidFill>
                  <a:schemeClr val="accent2"/>
                </a:solidFill>
              </a:rPr>
              <a:t>d5         d6       d7</a:t>
            </a:r>
          </a:p>
          <a:p>
            <a:pPr>
              <a:buFont typeface="Wingdings" pitchFamily="2" charset="2"/>
              <a:buNone/>
            </a:pPr>
            <a:r>
              <a:rPr lang="zh-CN" altLang="en-US" sz="2400" smtClean="0"/>
              <a:t>高三尖杉酯碱    </a:t>
            </a:r>
            <a:r>
              <a:rPr lang="en-US" altLang="zh-CN" sz="2000" smtClean="0"/>
              <a:t>2mg          2mg         2mg       2mg       </a:t>
            </a:r>
            <a:r>
              <a:rPr lang="en-US" altLang="zh-CN" sz="2000" smtClean="0">
                <a:solidFill>
                  <a:schemeClr val="accent2"/>
                </a:solidFill>
              </a:rPr>
              <a:t>2mg</a:t>
            </a:r>
          </a:p>
          <a:p>
            <a:pPr>
              <a:buFont typeface="Wingdings" pitchFamily="2" charset="2"/>
              <a:buNone/>
            </a:pPr>
            <a:r>
              <a:rPr lang="zh-CN" altLang="en-US" sz="2400" smtClean="0"/>
              <a:t>阿糖胞苷           </a:t>
            </a:r>
            <a:r>
              <a:rPr lang="en-US" altLang="zh-CN" sz="2000" smtClean="0"/>
              <a:t>30mg        30mg       30mg     30mg     </a:t>
            </a:r>
            <a:r>
              <a:rPr lang="en-US" altLang="zh-CN" sz="2000" smtClean="0">
                <a:solidFill>
                  <a:schemeClr val="accent2"/>
                </a:solidFill>
              </a:rPr>
              <a:t>30mg</a:t>
            </a:r>
            <a:r>
              <a:rPr lang="en-US" altLang="zh-CN" sz="2400" smtClean="0">
                <a:solidFill>
                  <a:schemeClr val="accent2"/>
                </a:solidFill>
              </a:rPr>
              <a:t>    </a:t>
            </a:r>
            <a:r>
              <a:rPr lang="en-US" altLang="zh-CN" sz="2000" smtClean="0">
                <a:solidFill>
                  <a:schemeClr val="accent2"/>
                </a:solidFill>
              </a:rPr>
              <a:t>30mg  30mg</a:t>
            </a:r>
          </a:p>
          <a:p>
            <a:pPr>
              <a:buFont typeface="Wingdings" pitchFamily="2" charset="2"/>
              <a:buNone/>
            </a:pPr>
            <a:r>
              <a:rPr lang="zh-CN" altLang="en-US" sz="2400" smtClean="0"/>
              <a:t>依托泊苷          </a:t>
            </a:r>
            <a:r>
              <a:rPr lang="en-US" altLang="zh-CN" sz="2000" smtClean="0"/>
              <a:t>100mg       100mg     100mg</a:t>
            </a:r>
          </a:p>
          <a:p>
            <a:pPr>
              <a:buFont typeface="Wingdings" pitchFamily="2" charset="2"/>
              <a:buNone/>
            </a:pPr>
            <a:endParaRPr lang="en-US" altLang="zh-CN" smtClean="0"/>
          </a:p>
          <a:p>
            <a:endParaRPr lang="en-US" altLang="zh-CN" smtClean="0"/>
          </a:p>
          <a:p>
            <a:endParaRPr lang="zh-CN" altLang="en-US"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ChangeArrowheads="1"/>
          </p:cNvSpPr>
          <p:nvPr>
            <p:ph type="title"/>
          </p:nvPr>
        </p:nvSpPr>
        <p:spPr/>
        <p:txBody>
          <a:bodyPr/>
          <a:lstStyle/>
          <a:p>
            <a:r>
              <a:rPr lang="zh-CN" altLang="en-US" smtClean="0"/>
              <a:t>化疗方案及用药</a:t>
            </a:r>
          </a:p>
        </p:txBody>
      </p:sp>
      <p:sp>
        <p:nvSpPr>
          <p:cNvPr id="60418" name="Rectangle 3"/>
          <p:cNvSpPr>
            <a:spLocks noGrp="1" noChangeArrowheads="1"/>
          </p:cNvSpPr>
          <p:nvPr>
            <p:ph idx="1"/>
          </p:nvPr>
        </p:nvSpPr>
        <p:spPr>
          <a:xfrm>
            <a:off x="611188" y="1844675"/>
            <a:ext cx="8064500" cy="4608513"/>
          </a:xfrm>
        </p:spPr>
        <p:txBody>
          <a:bodyPr/>
          <a:lstStyle/>
          <a:p>
            <a:pPr>
              <a:buFont typeface="Wingdings" pitchFamily="2" charset="2"/>
              <a:buChar char="u"/>
            </a:pPr>
            <a:r>
              <a:rPr lang="en-US" altLang="zh-CN" smtClean="0"/>
              <a:t>CEG</a:t>
            </a:r>
            <a:r>
              <a:rPr lang="zh-CN" altLang="en-US" smtClean="0"/>
              <a:t>方案</a:t>
            </a:r>
          </a:p>
          <a:p>
            <a:pPr>
              <a:buFont typeface="Wingdings" pitchFamily="2" charset="2"/>
              <a:buChar char="u"/>
            </a:pPr>
            <a:endParaRPr lang="zh-CN" altLang="en-US" smtClean="0"/>
          </a:p>
          <a:p>
            <a:pPr>
              <a:buFont typeface="Wingdings" pitchFamily="2" charset="2"/>
              <a:buNone/>
            </a:pPr>
            <a:r>
              <a:rPr lang="zh-CN" altLang="en-US" sz="2400" smtClean="0"/>
              <a:t>日期            </a:t>
            </a:r>
            <a:r>
              <a:rPr lang="en-US" altLang="zh-CN" sz="2400" smtClean="0"/>
              <a:t>2013-8-20       8-21           8-22          8-23    </a:t>
            </a:r>
          </a:p>
          <a:p>
            <a:pPr>
              <a:buFont typeface="Wingdings" pitchFamily="2" charset="2"/>
              <a:buNone/>
            </a:pPr>
            <a:r>
              <a:rPr lang="zh-CN" altLang="en-US" sz="2400" smtClean="0"/>
              <a:t>天数                   </a:t>
            </a:r>
            <a:r>
              <a:rPr lang="en-US" altLang="zh-CN" sz="2400" smtClean="0"/>
              <a:t>d1             d2              d3             d4          </a:t>
            </a:r>
          </a:p>
          <a:p>
            <a:pPr>
              <a:buFont typeface="Wingdings" pitchFamily="2" charset="2"/>
              <a:buNone/>
            </a:pPr>
            <a:r>
              <a:rPr lang="zh-CN" altLang="en-US" sz="2400" smtClean="0"/>
              <a:t>阿糖胞苷           </a:t>
            </a:r>
            <a:r>
              <a:rPr lang="en-US" altLang="zh-CN" sz="2400" smtClean="0"/>
              <a:t>30mg        30mg          30mg        30mg     </a:t>
            </a:r>
          </a:p>
          <a:p>
            <a:pPr>
              <a:buFont typeface="Wingdings" pitchFamily="2" charset="2"/>
              <a:buNone/>
            </a:pPr>
            <a:r>
              <a:rPr lang="zh-CN" altLang="en-US" sz="2400" smtClean="0"/>
              <a:t>阿柔比星           </a:t>
            </a:r>
            <a:r>
              <a:rPr lang="en-US" altLang="zh-CN" sz="2400" smtClean="0"/>
              <a:t>20mg                           20mg</a:t>
            </a:r>
            <a:endParaRPr lang="zh-CN" altLang="en-US" sz="2400" smtClean="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2"/>
          <p:cNvSpPr>
            <a:spLocks noGrp="1" noChangeArrowheads="1"/>
          </p:cNvSpPr>
          <p:nvPr>
            <p:ph type="title"/>
          </p:nvPr>
        </p:nvSpPr>
        <p:spPr>
          <a:xfrm>
            <a:off x="827088" y="260350"/>
            <a:ext cx="7010400" cy="1527175"/>
          </a:xfrm>
        </p:spPr>
        <p:txBody>
          <a:bodyPr/>
          <a:lstStyle/>
          <a:p>
            <a:r>
              <a:rPr lang="zh-CN" altLang="en-US" sz="4300" smtClean="0"/>
              <a:t>依托泊苷</a:t>
            </a:r>
          </a:p>
        </p:txBody>
      </p:sp>
      <p:sp>
        <p:nvSpPr>
          <p:cNvPr id="61442" name="Rectangle 3"/>
          <p:cNvSpPr>
            <a:spLocks noGrp="1" noChangeArrowheads="1"/>
          </p:cNvSpPr>
          <p:nvPr>
            <p:ph idx="1"/>
          </p:nvPr>
        </p:nvSpPr>
        <p:spPr>
          <a:xfrm>
            <a:off x="395288" y="1905000"/>
            <a:ext cx="8139112" cy="4114800"/>
          </a:xfrm>
        </p:spPr>
        <p:txBody>
          <a:bodyPr/>
          <a:lstStyle/>
          <a:p>
            <a:endParaRPr lang="en-US" altLang="zh-CN" smtClean="0"/>
          </a:p>
          <a:p>
            <a:pPr>
              <a:buFont typeface="Wingdings" pitchFamily="2" charset="2"/>
              <a:buNone/>
            </a:pPr>
            <a:r>
              <a:rPr lang="zh-CN" altLang="en-US" sz="2400" smtClean="0"/>
              <a:t>           </a:t>
            </a:r>
            <a:r>
              <a:rPr lang="zh-CN" altLang="en-US" sz="2400" smtClean="0">
                <a:latin typeface="华文仿宋"/>
                <a:ea typeface="华文仿宋"/>
                <a:cs typeface="华文仿宋"/>
              </a:rPr>
              <a:t>本品为细胞周期特异性抗肿瘤药物，作用于</a:t>
            </a:r>
            <a:r>
              <a:rPr lang="en-US" altLang="zh-CN" sz="2400" smtClean="0">
                <a:latin typeface="华文仿宋"/>
                <a:ea typeface="华文仿宋"/>
                <a:cs typeface="华文仿宋"/>
              </a:rPr>
              <a:t>DNA</a:t>
            </a:r>
            <a:r>
              <a:rPr lang="zh-CN" altLang="en-US" sz="2400" smtClean="0">
                <a:latin typeface="华文仿宋"/>
                <a:ea typeface="华文仿宋"/>
                <a:cs typeface="华文仿宋"/>
              </a:rPr>
              <a:t>拓扑异构酶</a:t>
            </a:r>
            <a:r>
              <a:rPr lang="en-US" altLang="zh-CN" sz="2400" smtClean="0">
                <a:latin typeface="华文仿宋"/>
                <a:ea typeface="华文仿宋"/>
                <a:cs typeface="华文仿宋"/>
              </a:rPr>
              <a:t>Ⅱ</a:t>
            </a:r>
            <a:r>
              <a:rPr lang="zh-CN" altLang="en-US" sz="2400" smtClean="0">
                <a:latin typeface="华文仿宋"/>
                <a:ea typeface="华文仿宋"/>
                <a:cs typeface="华文仿宋"/>
              </a:rPr>
              <a:t>，形成药物</a:t>
            </a:r>
            <a:r>
              <a:rPr lang="en-US" altLang="zh-CN" sz="2400" smtClean="0">
                <a:latin typeface="华文仿宋"/>
                <a:ea typeface="华文仿宋"/>
                <a:cs typeface="华文仿宋"/>
              </a:rPr>
              <a:t>-</a:t>
            </a:r>
            <a:r>
              <a:rPr lang="zh-CN" altLang="en-US" sz="2400" smtClean="0">
                <a:latin typeface="华文仿宋"/>
                <a:ea typeface="华文仿宋"/>
                <a:cs typeface="华文仿宋"/>
              </a:rPr>
              <a:t>酶</a:t>
            </a:r>
            <a:r>
              <a:rPr lang="en-US" altLang="zh-CN" sz="2400" smtClean="0">
                <a:latin typeface="华文仿宋"/>
                <a:ea typeface="华文仿宋"/>
                <a:cs typeface="华文仿宋"/>
              </a:rPr>
              <a:t>-DNA</a:t>
            </a:r>
            <a:r>
              <a:rPr lang="zh-CN" altLang="en-US" sz="2400" smtClean="0">
                <a:latin typeface="华文仿宋"/>
                <a:ea typeface="华文仿宋"/>
                <a:cs typeface="华文仿宋"/>
              </a:rPr>
              <a:t>稳定的可逆性复合物，阻碍</a:t>
            </a:r>
            <a:r>
              <a:rPr lang="en-US" altLang="zh-CN" sz="2400" smtClean="0">
                <a:latin typeface="华文仿宋"/>
                <a:ea typeface="华文仿宋"/>
                <a:cs typeface="华文仿宋"/>
              </a:rPr>
              <a:t>DNA</a:t>
            </a:r>
            <a:r>
              <a:rPr lang="zh-CN" altLang="en-US" sz="2400" smtClean="0">
                <a:latin typeface="华文仿宋"/>
                <a:ea typeface="华文仿宋"/>
                <a:cs typeface="华文仿宋"/>
              </a:rPr>
              <a:t>修复。实验发现此复合物可随药物的清除而逆转，使损伤的</a:t>
            </a:r>
            <a:r>
              <a:rPr lang="en-US" altLang="zh-CN" sz="2400" smtClean="0">
                <a:latin typeface="华文仿宋"/>
                <a:ea typeface="华文仿宋"/>
                <a:cs typeface="华文仿宋"/>
              </a:rPr>
              <a:t>DNA</a:t>
            </a:r>
            <a:r>
              <a:rPr lang="zh-CN" altLang="en-US" sz="2400" smtClean="0">
                <a:latin typeface="华文仿宋"/>
                <a:ea typeface="华文仿宋"/>
                <a:cs typeface="华文仿宋"/>
              </a:rPr>
              <a:t>得到修复，降低了细胞毒作用。因此，延长药物的给药时间，可能提高抗肿瘤活性</a:t>
            </a:r>
            <a:r>
              <a:rPr lang="zh-CN" altLang="en-US" smtClean="0">
                <a:latin typeface="华文仿宋"/>
                <a:ea typeface="华文仿宋"/>
                <a:cs typeface="华文仿宋"/>
              </a:rPr>
              <a:t>。</a:t>
            </a:r>
          </a:p>
          <a:p>
            <a:pPr>
              <a:buFont typeface="Wingdings" pitchFamily="2" charset="2"/>
              <a:buNone/>
            </a:pPr>
            <a:r>
              <a:rPr lang="zh-CN" altLang="en-US" sz="2400" smtClean="0">
                <a:latin typeface="华文仿宋"/>
                <a:ea typeface="华文仿宋"/>
                <a:cs typeface="华文仿宋"/>
              </a:rPr>
              <a:t>            本品有骨髓抑制作用，用药期间应定期检查病人的血象。肝功能障碍者慎用。</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noChangeArrowheads="1"/>
          </p:cNvSpPr>
          <p:nvPr>
            <p:ph type="title"/>
          </p:nvPr>
        </p:nvSpPr>
        <p:spPr>
          <a:xfrm>
            <a:off x="1524000" y="190500"/>
            <a:ext cx="2303463" cy="849313"/>
          </a:xfrm>
        </p:spPr>
        <p:txBody>
          <a:bodyPr/>
          <a:lstStyle/>
          <a:p>
            <a:r>
              <a:rPr lang="zh-CN" altLang="en-US" sz="3800" smtClean="0"/>
              <a:t>检查指标</a:t>
            </a:r>
          </a:p>
        </p:txBody>
      </p:sp>
      <p:graphicFrame>
        <p:nvGraphicFramePr>
          <p:cNvPr id="277510" name="Group 6"/>
          <p:cNvGraphicFramePr>
            <a:graphicFrameLocks noGrp="1"/>
          </p:cNvGraphicFramePr>
          <p:nvPr>
            <p:ph type="tbl" idx="1"/>
          </p:nvPr>
        </p:nvGraphicFramePr>
        <p:xfrm>
          <a:off x="179388" y="981075"/>
          <a:ext cx="8856662" cy="4968875"/>
        </p:xfrm>
        <a:graphic>
          <a:graphicData uri="http://schemas.openxmlformats.org/drawingml/2006/table">
            <a:tbl>
              <a:tblPr/>
              <a:tblGrid>
                <a:gridCol w="1439862"/>
                <a:gridCol w="658813"/>
                <a:gridCol w="661987"/>
                <a:gridCol w="644525"/>
                <a:gridCol w="720725"/>
                <a:gridCol w="719138"/>
                <a:gridCol w="657225"/>
                <a:gridCol w="660400"/>
                <a:gridCol w="660400"/>
                <a:gridCol w="658812"/>
                <a:gridCol w="660400"/>
                <a:gridCol w="714375"/>
              </a:tblGrid>
              <a:tr h="261938">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检验项目</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2013-8-12</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2013-8-18</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2013-8-20</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2013-8-22</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2013-8-25</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2013-8-28</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2013-9-1</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2013-9-4</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2013-9-7</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2013-9-10</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单位</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9563">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血红蛋白测定</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126</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128</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123</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108</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109</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98</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85</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83</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86</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84</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g/L</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4963">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红细胞计数</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3.65</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3.69</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3.56</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3.14</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3.14</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2.85</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2.57</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2.46</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2.57</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2.48</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10</a:t>
                      </a:r>
                      <a:r>
                        <a:rPr kumimoji="0" lang="en-US" altLang="zh-CN" sz="500" b="1" i="0" u="none" strike="noStrike" cap="none" normalizeH="0" baseline="0" smtClean="0">
                          <a:ln>
                            <a:noFill/>
                          </a:ln>
                          <a:solidFill>
                            <a:srgbClr val="030505"/>
                          </a:solidFill>
                          <a:effectLst/>
                          <a:latin typeface="宋体" pitchFamily="2" charset="-122"/>
                          <a:ea typeface="宋体" pitchFamily="2" charset="-122"/>
                        </a:rPr>
                        <a:t>12</a:t>
                      </a:r>
                      <a:r>
                        <a:rPr kumimoji="0" lang="en-US" altLang="zh-CN" sz="800" b="1" i="0" u="none" strike="noStrike" cap="none" normalizeH="0" baseline="0" smtClean="0">
                          <a:ln>
                            <a:noFill/>
                          </a:ln>
                          <a:solidFill>
                            <a:srgbClr val="030505"/>
                          </a:solidFill>
                          <a:effectLst/>
                          <a:latin typeface="宋体" pitchFamily="2" charset="-122"/>
                          <a:ea typeface="宋体" pitchFamily="2" charset="-122"/>
                        </a:rPr>
                        <a:t>/L</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480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白细胞计数</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2.31</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0.97</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2.86</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0.87</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0.95</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0.81</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0.92</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1.46</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1.64</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2.22</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10</a:t>
                      </a:r>
                      <a:r>
                        <a:rPr kumimoji="0" lang="en-US" altLang="zh-CN" sz="500" b="1" i="0" u="none" strike="noStrike" cap="none" normalizeH="0" baseline="0" smtClean="0">
                          <a:ln>
                            <a:noFill/>
                          </a:ln>
                          <a:solidFill>
                            <a:srgbClr val="030505"/>
                          </a:solidFill>
                          <a:effectLst/>
                          <a:latin typeface="宋体" pitchFamily="2" charset="-122"/>
                          <a:ea typeface="宋体" pitchFamily="2" charset="-122"/>
                        </a:rPr>
                        <a:t>9</a:t>
                      </a:r>
                      <a:r>
                        <a:rPr kumimoji="0" lang="en-US" altLang="zh-CN" sz="800" b="1" i="0" u="none" strike="noStrike" cap="none" normalizeH="0" baseline="0" smtClean="0">
                          <a:ln>
                            <a:noFill/>
                          </a:ln>
                          <a:solidFill>
                            <a:srgbClr val="030505"/>
                          </a:solidFill>
                          <a:effectLst/>
                          <a:latin typeface="宋体" pitchFamily="2" charset="-122"/>
                          <a:ea typeface="宋体" pitchFamily="2" charset="-122"/>
                        </a:rPr>
                        <a:t>/L</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8925">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中性粒细胞</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0.41</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　</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0.64</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　</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　</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　</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　</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endParaRPr kumimoji="0" lang="zh-CN" altLang="en-US" sz="1000" b="1" i="0" u="none" strike="noStrike" cap="none" normalizeH="0" baseline="0" smtClean="0">
                        <a:ln>
                          <a:noFill/>
                        </a:ln>
                        <a:solidFill>
                          <a:srgbClr val="030505"/>
                        </a:solidFill>
                        <a:effectLst/>
                        <a:latin typeface="宋体" pitchFamily="2" charset="-122"/>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endParaRPr kumimoji="0" lang="zh-CN" altLang="en-US" sz="1000" b="1" i="0" u="none" strike="noStrike" cap="none" normalizeH="0" baseline="0" smtClean="0">
                        <a:ln>
                          <a:noFill/>
                        </a:ln>
                        <a:solidFill>
                          <a:srgbClr val="030505"/>
                        </a:solidFill>
                        <a:effectLst/>
                        <a:latin typeface="宋体" pitchFamily="2" charset="-122"/>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endParaRPr kumimoji="0" lang="zh-CN" altLang="en-US" sz="1000" b="1" i="0" u="none" strike="noStrike" cap="none" normalizeH="0" baseline="0" smtClean="0">
                        <a:ln>
                          <a:noFill/>
                        </a:ln>
                        <a:solidFill>
                          <a:srgbClr val="030505"/>
                        </a:solidFill>
                        <a:effectLst/>
                        <a:latin typeface="宋体" pitchFamily="2" charset="-122"/>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　</a:t>
                      </a:r>
                      <a:r>
                        <a:rPr kumimoji="0" lang="en-US" altLang="zh-CN" sz="1000" b="1" i="0" u="none" strike="noStrike" cap="none" normalizeH="0" baseline="0" smtClean="0">
                          <a:ln>
                            <a:noFill/>
                          </a:ln>
                          <a:solidFill>
                            <a:srgbClr val="030505"/>
                          </a:solidFill>
                          <a:effectLst/>
                          <a:latin typeface="宋体" pitchFamily="2" charset="-122"/>
                          <a:ea typeface="宋体" pitchFamily="2" charset="-122"/>
                        </a:rPr>
                        <a:t>%</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130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淋巴细胞</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0.54</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　</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0.35</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　</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　</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　</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　</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endParaRPr kumimoji="0" lang="zh-CN" altLang="en-US" sz="1000" b="1" i="0" u="none" strike="noStrike" cap="none" normalizeH="0" baseline="0" smtClean="0">
                        <a:ln>
                          <a:noFill/>
                        </a:ln>
                        <a:solidFill>
                          <a:srgbClr val="030505"/>
                        </a:solidFill>
                        <a:effectLst/>
                        <a:latin typeface="宋体" pitchFamily="2" charset="-122"/>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endParaRPr kumimoji="0" lang="zh-CN" altLang="en-US" sz="1000" b="1" i="0" u="none" strike="noStrike" cap="none" normalizeH="0" baseline="0" smtClean="0">
                        <a:ln>
                          <a:noFill/>
                        </a:ln>
                        <a:solidFill>
                          <a:srgbClr val="030505"/>
                        </a:solidFill>
                        <a:effectLst/>
                        <a:latin typeface="宋体" pitchFamily="2" charset="-122"/>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endParaRPr kumimoji="0" lang="zh-CN" altLang="en-US" sz="1000" b="1" i="0" u="none" strike="noStrike" cap="none" normalizeH="0" baseline="0" smtClean="0">
                        <a:ln>
                          <a:noFill/>
                        </a:ln>
                        <a:solidFill>
                          <a:srgbClr val="030505"/>
                        </a:solidFill>
                        <a:effectLst/>
                        <a:latin typeface="宋体" pitchFamily="2" charset="-122"/>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　</a:t>
                      </a:r>
                      <a:r>
                        <a:rPr kumimoji="0" lang="en-US" altLang="zh-CN" sz="1000" b="1" i="0" u="none" strike="noStrike" cap="none" normalizeH="0" baseline="0" smtClean="0">
                          <a:ln>
                            <a:noFill/>
                          </a:ln>
                          <a:solidFill>
                            <a:srgbClr val="030505"/>
                          </a:solidFill>
                          <a:effectLst/>
                          <a:latin typeface="宋体" pitchFamily="2" charset="-122"/>
                          <a:ea typeface="宋体" pitchFamily="2" charset="-122"/>
                        </a:rPr>
                        <a:t>%</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130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单核细胞</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0.04</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　</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0.01</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　</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　</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　</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　</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endParaRPr kumimoji="0" lang="zh-CN" altLang="en-US" sz="1000" b="1" i="0" u="none" strike="noStrike" cap="none" normalizeH="0" baseline="0" smtClean="0">
                        <a:ln>
                          <a:noFill/>
                        </a:ln>
                        <a:solidFill>
                          <a:srgbClr val="030505"/>
                        </a:solidFill>
                        <a:effectLst/>
                        <a:latin typeface="宋体" pitchFamily="2" charset="-122"/>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endParaRPr kumimoji="0" lang="zh-CN" altLang="en-US" sz="1000" b="1" i="0" u="none" strike="noStrike" cap="none" normalizeH="0" baseline="0" smtClean="0">
                        <a:ln>
                          <a:noFill/>
                        </a:ln>
                        <a:solidFill>
                          <a:srgbClr val="030505"/>
                        </a:solidFill>
                        <a:effectLst/>
                        <a:latin typeface="宋体" pitchFamily="2" charset="-122"/>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endParaRPr kumimoji="0" lang="zh-CN" altLang="en-US" sz="1000" b="1" i="0" u="none" strike="noStrike" cap="none" normalizeH="0" baseline="0" smtClean="0">
                        <a:ln>
                          <a:noFill/>
                        </a:ln>
                        <a:solidFill>
                          <a:srgbClr val="030505"/>
                        </a:solidFill>
                        <a:effectLst/>
                        <a:latin typeface="宋体" pitchFamily="2" charset="-122"/>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　</a:t>
                      </a:r>
                      <a:r>
                        <a:rPr kumimoji="0" lang="en-US" altLang="zh-CN" sz="1000" b="1" i="0" u="none" strike="noStrike" cap="none" normalizeH="0" baseline="0" smtClean="0">
                          <a:ln>
                            <a:noFill/>
                          </a:ln>
                          <a:solidFill>
                            <a:srgbClr val="030505"/>
                          </a:solidFill>
                          <a:effectLst/>
                          <a:latin typeface="宋体" pitchFamily="2" charset="-122"/>
                          <a:ea typeface="宋体" pitchFamily="2" charset="-122"/>
                        </a:rPr>
                        <a:t>%</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9210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嗜酸性粒细胞</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0.01</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　</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　</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　</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　</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　</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endParaRPr kumimoji="0" lang="zh-CN" altLang="en-US" sz="1000" b="1" i="0" u="none" strike="noStrike" cap="none" normalizeH="0" baseline="0" smtClean="0">
                        <a:ln>
                          <a:noFill/>
                        </a:ln>
                        <a:solidFill>
                          <a:srgbClr val="030505"/>
                        </a:solidFill>
                        <a:effectLst/>
                        <a:latin typeface="宋体" pitchFamily="2" charset="-122"/>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endParaRPr kumimoji="0" lang="zh-CN" altLang="en-US" sz="1000" b="1" i="0" u="none" strike="noStrike" cap="none" normalizeH="0" baseline="0" smtClean="0">
                        <a:ln>
                          <a:noFill/>
                        </a:ln>
                        <a:solidFill>
                          <a:srgbClr val="030505"/>
                        </a:solidFill>
                        <a:effectLst/>
                        <a:latin typeface="宋体" pitchFamily="2" charset="-122"/>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endParaRPr kumimoji="0" lang="zh-CN" altLang="en-US" sz="1000" b="1" i="0" u="none" strike="noStrike" cap="none" normalizeH="0" baseline="0" smtClean="0">
                        <a:ln>
                          <a:noFill/>
                        </a:ln>
                        <a:solidFill>
                          <a:srgbClr val="030505"/>
                        </a:solidFill>
                        <a:effectLst/>
                        <a:latin typeface="宋体" pitchFamily="2" charset="-122"/>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　</a:t>
                      </a:r>
                      <a:r>
                        <a:rPr kumimoji="0" lang="en-US" altLang="zh-CN" sz="1000" b="1" i="0" u="none" strike="noStrike" cap="none" normalizeH="0" baseline="0" smtClean="0">
                          <a:ln>
                            <a:noFill/>
                          </a:ln>
                          <a:solidFill>
                            <a:srgbClr val="030505"/>
                          </a:solidFill>
                          <a:effectLst/>
                          <a:latin typeface="宋体" pitchFamily="2" charset="-122"/>
                          <a:ea typeface="宋体" pitchFamily="2" charset="-122"/>
                        </a:rPr>
                        <a:t>%</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130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嗜碱性粒细胞</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　</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　</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　</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　</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　</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endParaRPr kumimoji="0" lang="zh-CN" altLang="en-US" sz="1000" b="1" i="0" u="none" strike="noStrike" cap="none" normalizeH="0" baseline="0" smtClean="0">
                        <a:ln>
                          <a:noFill/>
                        </a:ln>
                        <a:solidFill>
                          <a:srgbClr val="030505"/>
                        </a:solidFill>
                        <a:effectLst/>
                        <a:latin typeface="宋体" pitchFamily="2" charset="-122"/>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endParaRPr kumimoji="0" lang="zh-CN" altLang="en-US" sz="1000" b="1" i="0" u="none" strike="noStrike" cap="none" normalizeH="0" baseline="0" smtClean="0">
                        <a:ln>
                          <a:noFill/>
                        </a:ln>
                        <a:solidFill>
                          <a:srgbClr val="030505"/>
                        </a:solidFill>
                        <a:effectLst/>
                        <a:latin typeface="宋体" pitchFamily="2" charset="-122"/>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endParaRPr kumimoji="0" lang="zh-CN" altLang="en-US" sz="1000" b="1" i="0" u="none" strike="noStrike" cap="none" normalizeH="0" baseline="0" smtClean="0">
                        <a:ln>
                          <a:noFill/>
                        </a:ln>
                        <a:solidFill>
                          <a:srgbClr val="030505"/>
                        </a:solidFill>
                        <a:effectLst/>
                        <a:latin typeface="宋体" pitchFamily="2" charset="-122"/>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　</a:t>
                      </a:r>
                      <a:r>
                        <a:rPr kumimoji="0" lang="en-US" altLang="zh-CN" sz="1000" b="1" i="0" u="none" strike="noStrike" cap="none" normalizeH="0" baseline="0" smtClean="0">
                          <a:ln>
                            <a:noFill/>
                          </a:ln>
                          <a:solidFill>
                            <a:srgbClr val="030505"/>
                          </a:solidFill>
                          <a:effectLst/>
                          <a:latin typeface="宋体" pitchFamily="2" charset="-122"/>
                          <a:ea typeface="宋体" pitchFamily="2" charset="-122"/>
                        </a:rPr>
                        <a:t>%</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130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红细胞比积测定</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0.388</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0.383</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0.365</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0.325</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0.324</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0.292</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0.256</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0.255</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0.263</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0.255</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L/L</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2263">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平均红细胞体积</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106.3</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103.8</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102.5</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103.5</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103.2</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102.5</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99.6</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103.7</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102.3</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102.8</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fl</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130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平均红细胞血红蛋白量</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34.5</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34.7</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34.6</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34.4</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34.7</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34.4</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33.1</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33.7</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33.5</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33.9</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pg</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57188">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平均红细胞血红蛋白浓度</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325</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334</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337</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332</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336</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336</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332</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325</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327</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329</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g/L</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58775">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红细胞体积分布宽度测定</a:t>
                      </a:r>
                      <a:r>
                        <a:rPr kumimoji="0" lang="en-US" altLang="zh-CN" sz="1000" b="1" i="0" u="none" strike="noStrike" cap="none" normalizeH="0" baseline="0" smtClean="0">
                          <a:ln>
                            <a:noFill/>
                          </a:ln>
                          <a:solidFill>
                            <a:srgbClr val="030505"/>
                          </a:solidFill>
                          <a:effectLst/>
                          <a:latin typeface="宋体" pitchFamily="2" charset="-122"/>
                          <a:ea typeface="宋体" pitchFamily="2" charset="-122"/>
                        </a:rPr>
                        <a:t>CV</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14.1</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13.5</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13.1</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12.8</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12.6</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12</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11.8</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12.1</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11.9</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12.2</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955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血小板计数</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9B36D"/>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FF3300"/>
                          </a:solidFill>
                          <a:effectLst/>
                          <a:latin typeface="宋体" pitchFamily="2" charset="-122"/>
                          <a:ea typeface="宋体" pitchFamily="2" charset="-122"/>
                        </a:rPr>
                        <a:t>36</a:t>
                      </a:r>
                      <a:endParaRPr kumimoji="0" lang="en-US" altLang="zh-CN" sz="1600" b="1" i="0" u="none" strike="noStrike" cap="none" normalizeH="0" baseline="0" smtClean="0">
                        <a:ln>
                          <a:noFill/>
                        </a:ln>
                        <a:solidFill>
                          <a:srgbClr val="FF3300"/>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FF3300"/>
                          </a:solidFill>
                          <a:effectLst/>
                          <a:latin typeface="宋体" pitchFamily="2" charset="-122"/>
                          <a:ea typeface="宋体" pitchFamily="2" charset="-122"/>
                        </a:rPr>
                        <a:t>21</a:t>
                      </a:r>
                      <a:endParaRPr kumimoji="0" lang="en-US" altLang="zh-CN" sz="1600" b="1" i="0" u="none" strike="noStrike" cap="none" normalizeH="0" baseline="0" smtClean="0">
                        <a:ln>
                          <a:noFill/>
                        </a:ln>
                        <a:solidFill>
                          <a:srgbClr val="FF3300"/>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FF3300"/>
                          </a:solidFill>
                          <a:effectLst/>
                          <a:latin typeface="宋体" pitchFamily="2" charset="-122"/>
                          <a:ea typeface="宋体" pitchFamily="2" charset="-122"/>
                        </a:rPr>
                        <a:t>13</a:t>
                      </a:r>
                      <a:endParaRPr kumimoji="0" lang="en-US" altLang="zh-CN" sz="1600" b="1" i="0" u="none" strike="noStrike" cap="none" normalizeH="0" baseline="0" smtClean="0">
                        <a:ln>
                          <a:noFill/>
                        </a:ln>
                        <a:solidFill>
                          <a:srgbClr val="FF3300"/>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FF3300"/>
                          </a:solidFill>
                          <a:effectLst/>
                          <a:latin typeface="宋体" pitchFamily="2" charset="-122"/>
                          <a:ea typeface="宋体" pitchFamily="2" charset="-122"/>
                        </a:rPr>
                        <a:t>14</a:t>
                      </a:r>
                      <a:endParaRPr kumimoji="0" lang="en-US" altLang="zh-CN" sz="1600" b="1" i="0" u="none" strike="noStrike" cap="none" normalizeH="0" baseline="0" smtClean="0">
                        <a:ln>
                          <a:noFill/>
                        </a:ln>
                        <a:solidFill>
                          <a:srgbClr val="FF3300"/>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FF3300"/>
                          </a:solidFill>
                          <a:effectLst/>
                          <a:latin typeface="宋体" pitchFamily="2" charset="-122"/>
                          <a:ea typeface="宋体" pitchFamily="2" charset="-122"/>
                        </a:rPr>
                        <a:t>30</a:t>
                      </a:r>
                      <a:endParaRPr kumimoji="0" lang="en-US" altLang="zh-CN" sz="1600" b="1" i="0" u="none" strike="noStrike" cap="none" normalizeH="0" baseline="0" smtClean="0">
                        <a:ln>
                          <a:noFill/>
                        </a:ln>
                        <a:solidFill>
                          <a:srgbClr val="FF3300"/>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FF3300"/>
                          </a:solidFill>
                          <a:effectLst/>
                          <a:latin typeface="宋体" pitchFamily="2" charset="-122"/>
                          <a:ea typeface="宋体" pitchFamily="2" charset="-122"/>
                        </a:rPr>
                        <a:t>6</a:t>
                      </a:r>
                      <a:endParaRPr kumimoji="0" lang="en-US" altLang="zh-CN" sz="1600" b="1" i="0" u="none" strike="noStrike" cap="none" normalizeH="0" baseline="0" smtClean="0">
                        <a:ln>
                          <a:noFill/>
                        </a:ln>
                        <a:solidFill>
                          <a:srgbClr val="FF3300"/>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FF3300"/>
                          </a:solidFill>
                          <a:effectLst/>
                          <a:latin typeface="宋体" pitchFamily="2" charset="-122"/>
                          <a:ea typeface="宋体" pitchFamily="2" charset="-122"/>
                        </a:rPr>
                        <a:t>24</a:t>
                      </a:r>
                      <a:endParaRPr kumimoji="0" lang="en-US" altLang="zh-CN" sz="1600" b="1" i="0" u="none" strike="noStrike" cap="none" normalizeH="0" baseline="0" smtClean="0">
                        <a:ln>
                          <a:noFill/>
                        </a:ln>
                        <a:solidFill>
                          <a:srgbClr val="FF3300"/>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FF3300"/>
                          </a:solidFill>
                          <a:effectLst/>
                          <a:latin typeface="宋体" pitchFamily="2" charset="-122"/>
                          <a:ea typeface="宋体" pitchFamily="2" charset="-122"/>
                        </a:rPr>
                        <a:t>27</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FF3300"/>
                          </a:solidFill>
                          <a:effectLst/>
                          <a:latin typeface="宋体" pitchFamily="2" charset="-122"/>
                          <a:ea typeface="宋体" pitchFamily="2" charset="-122"/>
                        </a:rPr>
                        <a:t>19</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FF3300"/>
                          </a:solidFill>
                          <a:effectLst/>
                          <a:latin typeface="宋体" pitchFamily="2" charset="-122"/>
                          <a:ea typeface="宋体" pitchFamily="2" charset="-122"/>
                        </a:rPr>
                        <a:t>21</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10</a:t>
                      </a:r>
                      <a:r>
                        <a:rPr kumimoji="0" lang="en-US" altLang="zh-CN" sz="500" b="1" i="0" u="none" strike="noStrike" cap="none" normalizeH="0" baseline="0" smtClean="0">
                          <a:ln>
                            <a:noFill/>
                          </a:ln>
                          <a:solidFill>
                            <a:srgbClr val="030505"/>
                          </a:solidFill>
                          <a:effectLst/>
                          <a:latin typeface="宋体" pitchFamily="2" charset="-122"/>
                          <a:ea typeface="宋体" pitchFamily="2" charset="-122"/>
                        </a:rPr>
                        <a:t>12</a:t>
                      </a:r>
                      <a:r>
                        <a:rPr kumimoji="0" lang="en-US" altLang="zh-CN" sz="800" b="1" i="0" u="none" strike="noStrike" cap="none" normalizeH="0" baseline="0" smtClean="0">
                          <a:ln>
                            <a:noFill/>
                          </a:ln>
                          <a:solidFill>
                            <a:srgbClr val="030505"/>
                          </a:solidFill>
                          <a:effectLst/>
                          <a:latin typeface="宋体" pitchFamily="2" charset="-122"/>
                          <a:ea typeface="宋体" pitchFamily="2" charset="-122"/>
                        </a:rPr>
                        <a:t>/L</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9713">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平均血小板体积</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10.6</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11.9</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10.7</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9.3</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10.5</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9.4</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9.7</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11</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10.3</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11.5</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fl</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130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血小板比积测定</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0.04</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0.03</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0.01</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0.01</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0.03</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0.01</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0.02</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0.03</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0.02</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0.03</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　</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130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血小板体积分布宽度</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13.5</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13.6</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12.2</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10.5</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14.5</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12.1</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10.4</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15</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14.9</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12.8</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　</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grpSp>
        <p:nvGrpSpPr>
          <p:cNvPr id="62717" name="Group 3"/>
          <p:cNvGrpSpPr>
            <a:grpSpLocks/>
          </p:cNvGrpSpPr>
          <p:nvPr/>
        </p:nvGrpSpPr>
        <p:grpSpPr bwMode="auto">
          <a:xfrm>
            <a:off x="2700338" y="6165850"/>
            <a:ext cx="792162" cy="457200"/>
            <a:chOff x="1701" y="3884"/>
            <a:chExt cx="998" cy="318"/>
          </a:xfrm>
        </p:grpSpPr>
        <p:sp>
          <p:nvSpPr>
            <p:cNvPr id="62727" name="AutoShape 4"/>
            <p:cNvSpPr>
              <a:spLocks noChangeArrowheads="1"/>
            </p:cNvSpPr>
            <p:nvPr/>
          </p:nvSpPr>
          <p:spPr bwMode="auto">
            <a:xfrm rot="10800000">
              <a:off x="1701" y="3884"/>
              <a:ext cx="998" cy="272"/>
            </a:xfrm>
            <a:prstGeom prst="wedgeRoundRectCallout">
              <a:avLst>
                <a:gd name="adj1" fmla="val -45194"/>
                <a:gd name="adj2" fmla="val 91907"/>
                <a:gd name="adj3" fmla="val 16667"/>
              </a:avLst>
            </a:prstGeom>
            <a:noFill/>
            <a:ln w="9525">
              <a:solidFill>
                <a:schemeClr val="tx1"/>
              </a:solidFill>
              <a:miter lim="800000"/>
              <a:headEnd/>
              <a:tailEnd/>
            </a:ln>
          </p:spPr>
          <p:txBody>
            <a:bodyPr rot="10800000"/>
            <a:lstStyle/>
            <a:p>
              <a:pPr algn="ctr"/>
              <a:endParaRPr lang="zh-CN" altLang="en-US">
                <a:latin typeface="Times New Roman" pitchFamily="18" charset="0"/>
              </a:endParaRPr>
            </a:p>
          </p:txBody>
        </p:sp>
        <p:sp>
          <p:nvSpPr>
            <p:cNvPr id="62728" name="Text Box 5"/>
            <p:cNvSpPr txBox="1">
              <a:spLocks noChangeArrowheads="1"/>
            </p:cNvSpPr>
            <p:nvPr/>
          </p:nvSpPr>
          <p:spPr bwMode="auto">
            <a:xfrm>
              <a:off x="1701" y="3884"/>
              <a:ext cx="998" cy="318"/>
            </a:xfrm>
            <a:prstGeom prst="rect">
              <a:avLst/>
            </a:prstGeom>
            <a:noFill/>
            <a:ln w="9525">
              <a:noFill/>
              <a:miter lim="800000"/>
              <a:headEnd/>
              <a:tailEnd/>
            </a:ln>
          </p:spPr>
          <p:txBody>
            <a:bodyPr>
              <a:spAutoFit/>
            </a:bodyPr>
            <a:lstStyle/>
            <a:p>
              <a:pPr algn="ctr">
                <a:spcBef>
                  <a:spcPct val="50000"/>
                </a:spcBef>
              </a:pPr>
              <a:r>
                <a:rPr lang="zh-CN" altLang="en-US" sz="1000" b="1" i="1">
                  <a:latin typeface="Times New Roman" pitchFamily="18" charset="0"/>
                </a:rPr>
                <a:t>去白机采血小板 </a:t>
              </a:r>
              <a:r>
                <a:rPr lang="en-US" altLang="zh-CN" sz="1000" b="1" i="1">
                  <a:latin typeface="Times New Roman" pitchFamily="18" charset="0"/>
                </a:rPr>
                <a:t>1 U</a:t>
              </a:r>
              <a:r>
                <a:rPr lang="en-US" altLang="zh-CN" sz="1400" b="1" i="1">
                  <a:solidFill>
                    <a:srgbClr val="FF3F3F"/>
                  </a:solidFill>
                  <a:latin typeface="Times New Roman" pitchFamily="18" charset="0"/>
                </a:rPr>
                <a:t> </a:t>
              </a:r>
              <a:endParaRPr lang="zh-CN" altLang="en-US" sz="1400" b="1" i="1">
                <a:solidFill>
                  <a:srgbClr val="FF3F3F"/>
                </a:solidFill>
                <a:latin typeface="Times New Roman" pitchFamily="18" charset="0"/>
              </a:endParaRPr>
            </a:p>
          </p:txBody>
        </p:sp>
      </p:grpSp>
      <p:grpSp>
        <p:nvGrpSpPr>
          <p:cNvPr id="62718" name="Group 257"/>
          <p:cNvGrpSpPr>
            <a:grpSpLocks/>
          </p:cNvGrpSpPr>
          <p:nvPr/>
        </p:nvGrpSpPr>
        <p:grpSpPr bwMode="auto">
          <a:xfrm>
            <a:off x="3563938" y="6165850"/>
            <a:ext cx="792162" cy="457200"/>
            <a:chOff x="1701" y="3884"/>
            <a:chExt cx="998" cy="318"/>
          </a:xfrm>
        </p:grpSpPr>
        <p:sp>
          <p:nvSpPr>
            <p:cNvPr id="62725" name="AutoShape 258"/>
            <p:cNvSpPr>
              <a:spLocks noChangeArrowheads="1"/>
            </p:cNvSpPr>
            <p:nvPr/>
          </p:nvSpPr>
          <p:spPr bwMode="auto">
            <a:xfrm rot="10800000">
              <a:off x="1701" y="3884"/>
              <a:ext cx="998" cy="272"/>
            </a:xfrm>
            <a:prstGeom prst="wedgeRoundRectCallout">
              <a:avLst>
                <a:gd name="adj1" fmla="val -45194"/>
                <a:gd name="adj2" fmla="val 91907"/>
                <a:gd name="adj3" fmla="val 16667"/>
              </a:avLst>
            </a:prstGeom>
            <a:noFill/>
            <a:ln w="9525">
              <a:solidFill>
                <a:schemeClr val="tx1"/>
              </a:solidFill>
              <a:miter lim="800000"/>
              <a:headEnd/>
              <a:tailEnd/>
            </a:ln>
          </p:spPr>
          <p:txBody>
            <a:bodyPr rot="10800000"/>
            <a:lstStyle/>
            <a:p>
              <a:pPr algn="ctr"/>
              <a:endParaRPr lang="zh-CN" altLang="en-US">
                <a:latin typeface="Times New Roman" pitchFamily="18" charset="0"/>
              </a:endParaRPr>
            </a:p>
          </p:txBody>
        </p:sp>
        <p:sp>
          <p:nvSpPr>
            <p:cNvPr id="62726" name="Text Box 259"/>
            <p:cNvSpPr txBox="1">
              <a:spLocks noChangeArrowheads="1"/>
            </p:cNvSpPr>
            <p:nvPr/>
          </p:nvSpPr>
          <p:spPr bwMode="auto">
            <a:xfrm>
              <a:off x="1701" y="3884"/>
              <a:ext cx="998" cy="318"/>
            </a:xfrm>
            <a:prstGeom prst="rect">
              <a:avLst/>
            </a:prstGeom>
            <a:noFill/>
            <a:ln w="9525">
              <a:noFill/>
              <a:miter lim="800000"/>
              <a:headEnd/>
              <a:tailEnd/>
            </a:ln>
          </p:spPr>
          <p:txBody>
            <a:bodyPr>
              <a:spAutoFit/>
            </a:bodyPr>
            <a:lstStyle/>
            <a:p>
              <a:pPr algn="ctr">
                <a:spcBef>
                  <a:spcPct val="50000"/>
                </a:spcBef>
              </a:pPr>
              <a:r>
                <a:rPr lang="zh-CN" altLang="en-US" sz="1000" b="1" i="1">
                  <a:latin typeface="Times New Roman" pitchFamily="18" charset="0"/>
                </a:rPr>
                <a:t>去白机采血小板 </a:t>
              </a:r>
              <a:r>
                <a:rPr lang="en-US" altLang="zh-CN" sz="1000" b="1" i="1">
                  <a:latin typeface="Times New Roman" pitchFamily="18" charset="0"/>
                </a:rPr>
                <a:t>1 U</a:t>
              </a:r>
              <a:r>
                <a:rPr lang="en-US" altLang="zh-CN" sz="1400" b="1" i="1">
                  <a:solidFill>
                    <a:srgbClr val="FF3F3F"/>
                  </a:solidFill>
                  <a:latin typeface="Times New Roman" pitchFamily="18" charset="0"/>
                </a:rPr>
                <a:t> </a:t>
              </a:r>
              <a:endParaRPr lang="zh-CN" altLang="en-US" sz="1400" b="1" i="1">
                <a:solidFill>
                  <a:srgbClr val="FF3F3F"/>
                </a:solidFill>
                <a:latin typeface="Times New Roman" pitchFamily="18" charset="0"/>
              </a:endParaRPr>
            </a:p>
          </p:txBody>
        </p:sp>
      </p:grpSp>
      <p:grpSp>
        <p:nvGrpSpPr>
          <p:cNvPr id="62719" name="Group 260"/>
          <p:cNvGrpSpPr>
            <a:grpSpLocks/>
          </p:cNvGrpSpPr>
          <p:nvPr/>
        </p:nvGrpSpPr>
        <p:grpSpPr bwMode="auto">
          <a:xfrm>
            <a:off x="4932363" y="6165850"/>
            <a:ext cx="792162" cy="457200"/>
            <a:chOff x="1701" y="3884"/>
            <a:chExt cx="998" cy="318"/>
          </a:xfrm>
        </p:grpSpPr>
        <p:sp>
          <p:nvSpPr>
            <p:cNvPr id="62723" name="AutoShape 261"/>
            <p:cNvSpPr>
              <a:spLocks noChangeArrowheads="1"/>
            </p:cNvSpPr>
            <p:nvPr/>
          </p:nvSpPr>
          <p:spPr bwMode="auto">
            <a:xfrm rot="10800000">
              <a:off x="1701" y="3884"/>
              <a:ext cx="998" cy="272"/>
            </a:xfrm>
            <a:prstGeom prst="wedgeRoundRectCallout">
              <a:avLst>
                <a:gd name="adj1" fmla="val -45194"/>
                <a:gd name="adj2" fmla="val 91907"/>
                <a:gd name="adj3" fmla="val 16667"/>
              </a:avLst>
            </a:prstGeom>
            <a:noFill/>
            <a:ln w="9525">
              <a:solidFill>
                <a:schemeClr val="tx1"/>
              </a:solidFill>
              <a:miter lim="800000"/>
              <a:headEnd/>
              <a:tailEnd/>
            </a:ln>
          </p:spPr>
          <p:txBody>
            <a:bodyPr rot="10800000"/>
            <a:lstStyle/>
            <a:p>
              <a:pPr algn="ctr"/>
              <a:endParaRPr lang="zh-CN" altLang="en-US">
                <a:latin typeface="Times New Roman" pitchFamily="18" charset="0"/>
              </a:endParaRPr>
            </a:p>
          </p:txBody>
        </p:sp>
        <p:sp>
          <p:nvSpPr>
            <p:cNvPr id="62724" name="Text Box 262"/>
            <p:cNvSpPr txBox="1">
              <a:spLocks noChangeArrowheads="1"/>
            </p:cNvSpPr>
            <p:nvPr/>
          </p:nvSpPr>
          <p:spPr bwMode="auto">
            <a:xfrm>
              <a:off x="1701" y="3884"/>
              <a:ext cx="998" cy="318"/>
            </a:xfrm>
            <a:prstGeom prst="rect">
              <a:avLst/>
            </a:prstGeom>
            <a:noFill/>
            <a:ln w="9525">
              <a:noFill/>
              <a:miter lim="800000"/>
              <a:headEnd/>
              <a:tailEnd/>
            </a:ln>
          </p:spPr>
          <p:txBody>
            <a:bodyPr>
              <a:spAutoFit/>
            </a:bodyPr>
            <a:lstStyle/>
            <a:p>
              <a:pPr algn="ctr">
                <a:spcBef>
                  <a:spcPct val="50000"/>
                </a:spcBef>
              </a:pPr>
              <a:r>
                <a:rPr lang="zh-CN" altLang="en-US" sz="1000" b="1" i="1">
                  <a:latin typeface="Times New Roman" pitchFamily="18" charset="0"/>
                </a:rPr>
                <a:t>去白机采血小板 </a:t>
              </a:r>
              <a:r>
                <a:rPr lang="en-US" altLang="zh-CN" sz="1000" b="1" i="1">
                  <a:latin typeface="Times New Roman" pitchFamily="18" charset="0"/>
                </a:rPr>
                <a:t>1 U</a:t>
              </a:r>
              <a:r>
                <a:rPr lang="en-US" altLang="zh-CN" sz="1400" b="1" i="1">
                  <a:solidFill>
                    <a:srgbClr val="FF3F3F"/>
                  </a:solidFill>
                  <a:latin typeface="Times New Roman" pitchFamily="18" charset="0"/>
                </a:rPr>
                <a:t> </a:t>
              </a:r>
              <a:endParaRPr lang="zh-CN" altLang="en-US" sz="1400" b="1" i="1">
                <a:solidFill>
                  <a:srgbClr val="FF3F3F"/>
                </a:solidFill>
                <a:latin typeface="Times New Roman" pitchFamily="18" charset="0"/>
              </a:endParaRPr>
            </a:p>
          </p:txBody>
        </p:sp>
      </p:grpSp>
      <p:grpSp>
        <p:nvGrpSpPr>
          <p:cNvPr id="62720" name="Group 263"/>
          <p:cNvGrpSpPr>
            <a:grpSpLocks/>
          </p:cNvGrpSpPr>
          <p:nvPr/>
        </p:nvGrpSpPr>
        <p:grpSpPr bwMode="auto">
          <a:xfrm>
            <a:off x="5795963" y="6165850"/>
            <a:ext cx="792162" cy="457200"/>
            <a:chOff x="1701" y="3884"/>
            <a:chExt cx="998" cy="318"/>
          </a:xfrm>
        </p:grpSpPr>
        <p:sp>
          <p:nvSpPr>
            <p:cNvPr id="62721" name="AutoShape 264"/>
            <p:cNvSpPr>
              <a:spLocks noChangeArrowheads="1"/>
            </p:cNvSpPr>
            <p:nvPr/>
          </p:nvSpPr>
          <p:spPr bwMode="auto">
            <a:xfrm rot="10800000">
              <a:off x="1701" y="3884"/>
              <a:ext cx="998" cy="272"/>
            </a:xfrm>
            <a:prstGeom prst="wedgeRoundRectCallout">
              <a:avLst>
                <a:gd name="adj1" fmla="val -45194"/>
                <a:gd name="adj2" fmla="val 91907"/>
                <a:gd name="adj3" fmla="val 16667"/>
              </a:avLst>
            </a:prstGeom>
            <a:noFill/>
            <a:ln w="9525">
              <a:solidFill>
                <a:schemeClr val="tx1"/>
              </a:solidFill>
              <a:miter lim="800000"/>
              <a:headEnd/>
              <a:tailEnd/>
            </a:ln>
          </p:spPr>
          <p:txBody>
            <a:bodyPr rot="10800000"/>
            <a:lstStyle/>
            <a:p>
              <a:pPr algn="ctr"/>
              <a:endParaRPr lang="zh-CN" altLang="en-US">
                <a:latin typeface="Times New Roman" pitchFamily="18" charset="0"/>
              </a:endParaRPr>
            </a:p>
          </p:txBody>
        </p:sp>
        <p:sp>
          <p:nvSpPr>
            <p:cNvPr id="62722" name="Text Box 265"/>
            <p:cNvSpPr txBox="1">
              <a:spLocks noChangeArrowheads="1"/>
            </p:cNvSpPr>
            <p:nvPr/>
          </p:nvSpPr>
          <p:spPr bwMode="auto">
            <a:xfrm>
              <a:off x="1701" y="3884"/>
              <a:ext cx="998" cy="318"/>
            </a:xfrm>
            <a:prstGeom prst="rect">
              <a:avLst/>
            </a:prstGeom>
            <a:noFill/>
            <a:ln w="9525">
              <a:noFill/>
              <a:miter lim="800000"/>
              <a:headEnd/>
              <a:tailEnd/>
            </a:ln>
          </p:spPr>
          <p:txBody>
            <a:bodyPr>
              <a:spAutoFit/>
            </a:bodyPr>
            <a:lstStyle/>
            <a:p>
              <a:pPr algn="ctr">
                <a:spcBef>
                  <a:spcPct val="50000"/>
                </a:spcBef>
              </a:pPr>
              <a:r>
                <a:rPr lang="zh-CN" altLang="en-US" sz="1000" b="1" i="1">
                  <a:latin typeface="Times New Roman" pitchFamily="18" charset="0"/>
                </a:rPr>
                <a:t>去白机采血小板 </a:t>
              </a:r>
              <a:r>
                <a:rPr lang="en-US" altLang="zh-CN" sz="1000" b="1" i="1">
                  <a:latin typeface="Times New Roman" pitchFamily="18" charset="0"/>
                </a:rPr>
                <a:t>1 U</a:t>
              </a:r>
              <a:r>
                <a:rPr lang="en-US" altLang="zh-CN" sz="1400" b="1" i="1">
                  <a:solidFill>
                    <a:srgbClr val="FF3F3F"/>
                  </a:solidFill>
                  <a:latin typeface="Times New Roman" pitchFamily="18" charset="0"/>
                </a:rPr>
                <a:t> </a:t>
              </a:r>
              <a:endParaRPr lang="zh-CN" altLang="en-US" sz="1400" b="1" i="1">
                <a:solidFill>
                  <a:srgbClr val="FF3F3F"/>
                </a:solidFill>
                <a:latin typeface="Times New Roman" pitchFamily="18" charset="0"/>
              </a:endParaRPr>
            </a:p>
          </p:txBody>
        </p:sp>
      </p:gr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2"/>
          <p:cNvSpPr>
            <a:spLocks noGrp="1" noChangeArrowheads="1"/>
          </p:cNvSpPr>
          <p:nvPr>
            <p:ph type="title"/>
          </p:nvPr>
        </p:nvSpPr>
        <p:spPr>
          <a:xfrm>
            <a:off x="900113" y="188913"/>
            <a:ext cx="7010400" cy="1527175"/>
          </a:xfrm>
        </p:spPr>
        <p:txBody>
          <a:bodyPr/>
          <a:lstStyle/>
          <a:p>
            <a:r>
              <a:rPr lang="zh-CN" altLang="en-US" smtClean="0"/>
              <a:t>折 线 图</a:t>
            </a:r>
          </a:p>
        </p:txBody>
      </p:sp>
      <p:graphicFrame>
        <p:nvGraphicFramePr>
          <p:cNvPr id="1027" name="Object 3"/>
          <p:cNvGraphicFramePr>
            <a:graphicFrameLocks noGrp="1" noChangeAspect="1"/>
          </p:cNvGraphicFramePr>
          <p:nvPr>
            <p:ph idx="1"/>
          </p:nvPr>
        </p:nvGraphicFramePr>
        <p:xfrm>
          <a:off x="-107950" y="2058988"/>
          <a:ext cx="9251950" cy="3457575"/>
        </p:xfrm>
        <a:graphic>
          <a:graphicData uri="http://schemas.openxmlformats.org/presentationml/2006/ole">
            <p:oleObj spid="_x0000_s1027" name="图表" r:id="rId3" imgW="10372725" imgH="3876675" progId="Excel.Chart.8">
              <p:embed/>
            </p:oleObj>
          </a:graphicData>
        </a:graphic>
      </p:graphicFrame>
      <p:grpSp>
        <p:nvGrpSpPr>
          <p:cNvPr id="1029" name="Group 4"/>
          <p:cNvGrpSpPr>
            <a:grpSpLocks/>
          </p:cNvGrpSpPr>
          <p:nvPr/>
        </p:nvGrpSpPr>
        <p:grpSpPr bwMode="auto">
          <a:xfrm>
            <a:off x="1547813" y="6092825"/>
            <a:ext cx="792162" cy="457200"/>
            <a:chOff x="1701" y="3884"/>
            <a:chExt cx="998" cy="318"/>
          </a:xfrm>
        </p:grpSpPr>
        <p:sp>
          <p:nvSpPr>
            <p:cNvPr id="1039" name="AutoShape 5"/>
            <p:cNvSpPr>
              <a:spLocks noChangeArrowheads="1"/>
            </p:cNvSpPr>
            <p:nvPr/>
          </p:nvSpPr>
          <p:spPr bwMode="auto">
            <a:xfrm rot="10800000">
              <a:off x="1701" y="3884"/>
              <a:ext cx="998" cy="272"/>
            </a:xfrm>
            <a:prstGeom prst="wedgeRoundRectCallout">
              <a:avLst>
                <a:gd name="adj1" fmla="val -45194"/>
                <a:gd name="adj2" fmla="val 91907"/>
                <a:gd name="adj3" fmla="val 16667"/>
              </a:avLst>
            </a:prstGeom>
            <a:noFill/>
            <a:ln w="9525">
              <a:solidFill>
                <a:schemeClr val="tx1"/>
              </a:solidFill>
              <a:miter lim="800000"/>
              <a:headEnd/>
              <a:tailEnd/>
            </a:ln>
          </p:spPr>
          <p:txBody>
            <a:bodyPr rot="10800000"/>
            <a:lstStyle/>
            <a:p>
              <a:pPr algn="ctr"/>
              <a:endParaRPr lang="zh-CN" altLang="en-US">
                <a:latin typeface="Times New Roman" pitchFamily="18" charset="0"/>
              </a:endParaRPr>
            </a:p>
          </p:txBody>
        </p:sp>
        <p:sp>
          <p:nvSpPr>
            <p:cNvPr id="1040" name="Text Box 6"/>
            <p:cNvSpPr txBox="1">
              <a:spLocks noChangeArrowheads="1"/>
            </p:cNvSpPr>
            <p:nvPr/>
          </p:nvSpPr>
          <p:spPr bwMode="auto">
            <a:xfrm>
              <a:off x="1701" y="3884"/>
              <a:ext cx="998" cy="318"/>
            </a:xfrm>
            <a:prstGeom prst="rect">
              <a:avLst/>
            </a:prstGeom>
            <a:noFill/>
            <a:ln w="9525">
              <a:noFill/>
              <a:miter lim="800000"/>
              <a:headEnd/>
              <a:tailEnd/>
            </a:ln>
          </p:spPr>
          <p:txBody>
            <a:bodyPr>
              <a:spAutoFit/>
            </a:bodyPr>
            <a:lstStyle/>
            <a:p>
              <a:pPr algn="ctr">
                <a:spcBef>
                  <a:spcPct val="50000"/>
                </a:spcBef>
              </a:pPr>
              <a:r>
                <a:rPr lang="zh-CN" altLang="en-US" sz="1000" b="1" i="1">
                  <a:latin typeface="Times New Roman" pitchFamily="18" charset="0"/>
                </a:rPr>
                <a:t>去白机采血小板 </a:t>
              </a:r>
              <a:r>
                <a:rPr lang="en-US" altLang="zh-CN" sz="1000" b="1" i="1">
                  <a:latin typeface="Times New Roman" pitchFamily="18" charset="0"/>
                </a:rPr>
                <a:t>1 U</a:t>
              </a:r>
              <a:r>
                <a:rPr lang="en-US" altLang="zh-CN" sz="1400" b="1" i="1">
                  <a:solidFill>
                    <a:srgbClr val="FF3F3F"/>
                  </a:solidFill>
                  <a:latin typeface="Times New Roman" pitchFamily="18" charset="0"/>
                </a:rPr>
                <a:t> </a:t>
              </a:r>
              <a:endParaRPr lang="zh-CN" altLang="en-US" sz="1400" b="1" i="1">
                <a:solidFill>
                  <a:srgbClr val="FF3F3F"/>
                </a:solidFill>
                <a:latin typeface="Times New Roman" pitchFamily="18" charset="0"/>
              </a:endParaRPr>
            </a:p>
          </p:txBody>
        </p:sp>
      </p:grpSp>
      <p:grpSp>
        <p:nvGrpSpPr>
          <p:cNvPr id="1030" name="Group 7"/>
          <p:cNvGrpSpPr>
            <a:grpSpLocks/>
          </p:cNvGrpSpPr>
          <p:nvPr/>
        </p:nvGrpSpPr>
        <p:grpSpPr bwMode="auto">
          <a:xfrm>
            <a:off x="2411413" y="6092825"/>
            <a:ext cx="792162" cy="457200"/>
            <a:chOff x="1701" y="3884"/>
            <a:chExt cx="998" cy="318"/>
          </a:xfrm>
        </p:grpSpPr>
        <p:sp>
          <p:nvSpPr>
            <p:cNvPr id="1037" name="AutoShape 8"/>
            <p:cNvSpPr>
              <a:spLocks noChangeArrowheads="1"/>
            </p:cNvSpPr>
            <p:nvPr/>
          </p:nvSpPr>
          <p:spPr bwMode="auto">
            <a:xfrm rot="10800000">
              <a:off x="1701" y="3884"/>
              <a:ext cx="998" cy="272"/>
            </a:xfrm>
            <a:prstGeom prst="wedgeRoundRectCallout">
              <a:avLst>
                <a:gd name="adj1" fmla="val -45194"/>
                <a:gd name="adj2" fmla="val 91907"/>
                <a:gd name="adj3" fmla="val 16667"/>
              </a:avLst>
            </a:prstGeom>
            <a:noFill/>
            <a:ln w="9525">
              <a:solidFill>
                <a:schemeClr val="tx1"/>
              </a:solidFill>
              <a:miter lim="800000"/>
              <a:headEnd/>
              <a:tailEnd/>
            </a:ln>
          </p:spPr>
          <p:txBody>
            <a:bodyPr rot="10800000"/>
            <a:lstStyle/>
            <a:p>
              <a:pPr algn="ctr"/>
              <a:endParaRPr lang="zh-CN" altLang="en-US">
                <a:latin typeface="Times New Roman" pitchFamily="18" charset="0"/>
              </a:endParaRPr>
            </a:p>
          </p:txBody>
        </p:sp>
        <p:sp>
          <p:nvSpPr>
            <p:cNvPr id="1038" name="Text Box 9"/>
            <p:cNvSpPr txBox="1">
              <a:spLocks noChangeArrowheads="1"/>
            </p:cNvSpPr>
            <p:nvPr/>
          </p:nvSpPr>
          <p:spPr bwMode="auto">
            <a:xfrm>
              <a:off x="1701" y="3884"/>
              <a:ext cx="998" cy="318"/>
            </a:xfrm>
            <a:prstGeom prst="rect">
              <a:avLst/>
            </a:prstGeom>
            <a:noFill/>
            <a:ln w="9525">
              <a:noFill/>
              <a:miter lim="800000"/>
              <a:headEnd/>
              <a:tailEnd/>
            </a:ln>
          </p:spPr>
          <p:txBody>
            <a:bodyPr>
              <a:spAutoFit/>
            </a:bodyPr>
            <a:lstStyle/>
            <a:p>
              <a:pPr algn="ctr">
                <a:spcBef>
                  <a:spcPct val="50000"/>
                </a:spcBef>
              </a:pPr>
              <a:r>
                <a:rPr lang="zh-CN" altLang="en-US" sz="1000" b="1" i="1">
                  <a:latin typeface="Times New Roman" pitchFamily="18" charset="0"/>
                </a:rPr>
                <a:t>去白机采血小板 </a:t>
              </a:r>
              <a:r>
                <a:rPr lang="en-US" altLang="zh-CN" sz="1000" b="1" i="1">
                  <a:latin typeface="Times New Roman" pitchFamily="18" charset="0"/>
                </a:rPr>
                <a:t>1 U</a:t>
              </a:r>
              <a:r>
                <a:rPr lang="en-US" altLang="zh-CN" sz="1400" b="1" i="1">
                  <a:solidFill>
                    <a:srgbClr val="FF3F3F"/>
                  </a:solidFill>
                  <a:latin typeface="Times New Roman" pitchFamily="18" charset="0"/>
                </a:rPr>
                <a:t> </a:t>
              </a:r>
              <a:endParaRPr lang="zh-CN" altLang="en-US" sz="1400" b="1" i="1">
                <a:solidFill>
                  <a:srgbClr val="FF3F3F"/>
                </a:solidFill>
                <a:latin typeface="Times New Roman" pitchFamily="18" charset="0"/>
              </a:endParaRPr>
            </a:p>
          </p:txBody>
        </p:sp>
      </p:grpSp>
      <p:grpSp>
        <p:nvGrpSpPr>
          <p:cNvPr id="1031" name="Group 10"/>
          <p:cNvGrpSpPr>
            <a:grpSpLocks/>
          </p:cNvGrpSpPr>
          <p:nvPr/>
        </p:nvGrpSpPr>
        <p:grpSpPr bwMode="auto">
          <a:xfrm>
            <a:off x="3635375" y="6092825"/>
            <a:ext cx="792163" cy="457200"/>
            <a:chOff x="1701" y="3884"/>
            <a:chExt cx="998" cy="318"/>
          </a:xfrm>
        </p:grpSpPr>
        <p:sp>
          <p:nvSpPr>
            <p:cNvPr id="1035" name="AutoShape 11"/>
            <p:cNvSpPr>
              <a:spLocks noChangeArrowheads="1"/>
            </p:cNvSpPr>
            <p:nvPr/>
          </p:nvSpPr>
          <p:spPr bwMode="auto">
            <a:xfrm rot="10800000">
              <a:off x="1701" y="3884"/>
              <a:ext cx="998" cy="272"/>
            </a:xfrm>
            <a:prstGeom prst="wedgeRoundRectCallout">
              <a:avLst>
                <a:gd name="adj1" fmla="val -45194"/>
                <a:gd name="adj2" fmla="val 91907"/>
                <a:gd name="adj3" fmla="val 16667"/>
              </a:avLst>
            </a:prstGeom>
            <a:noFill/>
            <a:ln w="9525">
              <a:solidFill>
                <a:schemeClr val="tx1"/>
              </a:solidFill>
              <a:miter lim="800000"/>
              <a:headEnd/>
              <a:tailEnd/>
            </a:ln>
          </p:spPr>
          <p:txBody>
            <a:bodyPr rot="10800000"/>
            <a:lstStyle/>
            <a:p>
              <a:pPr algn="ctr"/>
              <a:endParaRPr lang="zh-CN" altLang="en-US">
                <a:latin typeface="Times New Roman" pitchFamily="18" charset="0"/>
              </a:endParaRPr>
            </a:p>
          </p:txBody>
        </p:sp>
        <p:sp>
          <p:nvSpPr>
            <p:cNvPr id="1036" name="Text Box 12"/>
            <p:cNvSpPr txBox="1">
              <a:spLocks noChangeArrowheads="1"/>
            </p:cNvSpPr>
            <p:nvPr/>
          </p:nvSpPr>
          <p:spPr bwMode="auto">
            <a:xfrm>
              <a:off x="1701" y="3884"/>
              <a:ext cx="998" cy="318"/>
            </a:xfrm>
            <a:prstGeom prst="rect">
              <a:avLst/>
            </a:prstGeom>
            <a:noFill/>
            <a:ln w="9525">
              <a:noFill/>
              <a:miter lim="800000"/>
              <a:headEnd/>
              <a:tailEnd/>
            </a:ln>
          </p:spPr>
          <p:txBody>
            <a:bodyPr>
              <a:spAutoFit/>
            </a:bodyPr>
            <a:lstStyle/>
            <a:p>
              <a:pPr algn="ctr">
                <a:spcBef>
                  <a:spcPct val="50000"/>
                </a:spcBef>
              </a:pPr>
              <a:r>
                <a:rPr lang="zh-CN" altLang="en-US" sz="1000" b="1" i="1">
                  <a:latin typeface="Times New Roman" pitchFamily="18" charset="0"/>
                </a:rPr>
                <a:t>去白机采血小板 </a:t>
              </a:r>
              <a:r>
                <a:rPr lang="en-US" altLang="zh-CN" sz="1000" b="1" i="1">
                  <a:latin typeface="Times New Roman" pitchFamily="18" charset="0"/>
                </a:rPr>
                <a:t>1 U</a:t>
              </a:r>
              <a:r>
                <a:rPr lang="en-US" altLang="zh-CN" sz="1400" b="1" i="1">
                  <a:solidFill>
                    <a:srgbClr val="FF3F3F"/>
                  </a:solidFill>
                  <a:latin typeface="Times New Roman" pitchFamily="18" charset="0"/>
                </a:rPr>
                <a:t> </a:t>
              </a:r>
              <a:endParaRPr lang="zh-CN" altLang="en-US" sz="1400" b="1" i="1">
                <a:solidFill>
                  <a:srgbClr val="FF3F3F"/>
                </a:solidFill>
                <a:latin typeface="Times New Roman" pitchFamily="18" charset="0"/>
              </a:endParaRPr>
            </a:p>
          </p:txBody>
        </p:sp>
      </p:grpSp>
      <p:grpSp>
        <p:nvGrpSpPr>
          <p:cNvPr id="1032" name="Group 13"/>
          <p:cNvGrpSpPr>
            <a:grpSpLocks/>
          </p:cNvGrpSpPr>
          <p:nvPr/>
        </p:nvGrpSpPr>
        <p:grpSpPr bwMode="auto">
          <a:xfrm>
            <a:off x="4643438" y="6092825"/>
            <a:ext cx="792162" cy="457200"/>
            <a:chOff x="1701" y="3884"/>
            <a:chExt cx="998" cy="318"/>
          </a:xfrm>
        </p:grpSpPr>
        <p:sp>
          <p:nvSpPr>
            <p:cNvPr id="1033" name="AutoShape 14"/>
            <p:cNvSpPr>
              <a:spLocks noChangeArrowheads="1"/>
            </p:cNvSpPr>
            <p:nvPr/>
          </p:nvSpPr>
          <p:spPr bwMode="auto">
            <a:xfrm rot="10800000">
              <a:off x="1701" y="3884"/>
              <a:ext cx="998" cy="272"/>
            </a:xfrm>
            <a:prstGeom prst="wedgeRoundRectCallout">
              <a:avLst>
                <a:gd name="adj1" fmla="val -45194"/>
                <a:gd name="adj2" fmla="val 91907"/>
                <a:gd name="adj3" fmla="val 16667"/>
              </a:avLst>
            </a:prstGeom>
            <a:noFill/>
            <a:ln w="9525">
              <a:solidFill>
                <a:schemeClr val="tx1"/>
              </a:solidFill>
              <a:miter lim="800000"/>
              <a:headEnd/>
              <a:tailEnd/>
            </a:ln>
          </p:spPr>
          <p:txBody>
            <a:bodyPr rot="10800000"/>
            <a:lstStyle/>
            <a:p>
              <a:pPr algn="ctr"/>
              <a:endParaRPr lang="zh-CN" altLang="en-US">
                <a:latin typeface="Times New Roman" pitchFamily="18" charset="0"/>
              </a:endParaRPr>
            </a:p>
          </p:txBody>
        </p:sp>
        <p:sp>
          <p:nvSpPr>
            <p:cNvPr id="1034" name="Text Box 15"/>
            <p:cNvSpPr txBox="1">
              <a:spLocks noChangeArrowheads="1"/>
            </p:cNvSpPr>
            <p:nvPr/>
          </p:nvSpPr>
          <p:spPr bwMode="auto">
            <a:xfrm>
              <a:off x="1701" y="3884"/>
              <a:ext cx="998" cy="318"/>
            </a:xfrm>
            <a:prstGeom prst="rect">
              <a:avLst/>
            </a:prstGeom>
            <a:noFill/>
            <a:ln w="9525">
              <a:noFill/>
              <a:miter lim="800000"/>
              <a:headEnd/>
              <a:tailEnd/>
            </a:ln>
          </p:spPr>
          <p:txBody>
            <a:bodyPr>
              <a:spAutoFit/>
            </a:bodyPr>
            <a:lstStyle/>
            <a:p>
              <a:pPr algn="ctr">
                <a:spcBef>
                  <a:spcPct val="50000"/>
                </a:spcBef>
              </a:pPr>
              <a:r>
                <a:rPr lang="zh-CN" altLang="en-US" sz="1000" b="1" i="1">
                  <a:latin typeface="Times New Roman" pitchFamily="18" charset="0"/>
                </a:rPr>
                <a:t>去白机采血小板 </a:t>
              </a:r>
              <a:r>
                <a:rPr lang="en-US" altLang="zh-CN" sz="1000" b="1" i="1">
                  <a:latin typeface="Times New Roman" pitchFamily="18" charset="0"/>
                </a:rPr>
                <a:t>1 U</a:t>
              </a:r>
              <a:r>
                <a:rPr lang="en-US" altLang="zh-CN" sz="1400" b="1" i="1">
                  <a:solidFill>
                    <a:srgbClr val="FF3F3F"/>
                  </a:solidFill>
                  <a:latin typeface="Times New Roman" pitchFamily="18" charset="0"/>
                </a:rPr>
                <a:t> </a:t>
              </a:r>
              <a:endParaRPr lang="zh-CN" altLang="en-US" sz="1400" b="1" i="1">
                <a:solidFill>
                  <a:srgbClr val="FF3F3F"/>
                </a:solidFill>
                <a:latin typeface="Times New Roman" pitchFamily="18" charset="0"/>
              </a:endParaRPr>
            </a:p>
          </p:txBody>
        </p:sp>
      </p:gr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2"/>
          <p:cNvSpPr>
            <a:spLocks noGrp="1" noChangeArrowheads="1"/>
          </p:cNvSpPr>
          <p:nvPr>
            <p:ph type="title"/>
          </p:nvPr>
        </p:nvSpPr>
        <p:spPr>
          <a:xfrm>
            <a:off x="179388" y="188913"/>
            <a:ext cx="6480175" cy="936625"/>
          </a:xfrm>
        </p:spPr>
        <p:txBody>
          <a:bodyPr/>
          <a:lstStyle/>
          <a:p>
            <a:r>
              <a:rPr lang="zh-CN" altLang="en-US" smtClean="0"/>
              <a:t>检查指标</a:t>
            </a:r>
            <a:r>
              <a:rPr lang="en-US" altLang="zh-CN" smtClean="0"/>
              <a:t>(</a:t>
            </a:r>
            <a:r>
              <a:rPr lang="en-US" altLang="zh-CN" sz="2600" smtClean="0"/>
              <a:t>TEG</a:t>
            </a:r>
            <a:r>
              <a:rPr lang="zh-CN" altLang="en-US" sz="2600" smtClean="0"/>
              <a:t>、血小板聚集实验未做</a:t>
            </a:r>
            <a:r>
              <a:rPr lang="en-US" altLang="zh-CN" smtClean="0"/>
              <a:t>)</a:t>
            </a:r>
          </a:p>
        </p:txBody>
      </p:sp>
      <p:graphicFrame>
        <p:nvGraphicFramePr>
          <p:cNvPr id="279555" name="Group 3"/>
          <p:cNvGraphicFramePr>
            <a:graphicFrameLocks noGrp="1"/>
          </p:cNvGraphicFramePr>
          <p:nvPr>
            <p:ph type="tbl" idx="1"/>
          </p:nvPr>
        </p:nvGraphicFramePr>
        <p:xfrm>
          <a:off x="179388" y="1196975"/>
          <a:ext cx="8856662" cy="4895850"/>
        </p:xfrm>
        <a:graphic>
          <a:graphicData uri="http://schemas.openxmlformats.org/drawingml/2006/table">
            <a:tbl>
              <a:tblPr/>
              <a:tblGrid>
                <a:gridCol w="1871662"/>
                <a:gridCol w="649288"/>
                <a:gridCol w="647700"/>
                <a:gridCol w="647700"/>
                <a:gridCol w="647700"/>
                <a:gridCol w="649287"/>
                <a:gridCol w="647700"/>
                <a:gridCol w="647700"/>
                <a:gridCol w="647700"/>
                <a:gridCol w="649288"/>
                <a:gridCol w="647700"/>
                <a:gridCol w="503237"/>
              </a:tblGrid>
              <a:tr h="817563">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1" fontAlgn="b"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宋体" pitchFamily="2" charset="-122"/>
                          <a:ea typeface="宋体" pitchFamily="2" charset="-122"/>
                        </a:rPr>
                        <a:t>检验项目</a:t>
                      </a:r>
                      <a:endParaRPr kumimoji="0" lang="zh-CN" altLang="en-GB"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8-12</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8-18</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8-20</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8-22</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8-25</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8-28</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9-1</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9-4</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9-7</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9-10</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宋体" pitchFamily="2" charset="-122"/>
                          <a:ea typeface="宋体" pitchFamily="2" charset="-122"/>
                        </a:rPr>
                        <a:t>单位</a:t>
                      </a:r>
                      <a:endParaRPr kumimoji="0" lang="zh-CN" altLang="en-GB"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60400">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1" fontAlgn="b"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宋体" pitchFamily="2" charset="-122"/>
                          <a:ea typeface="宋体" pitchFamily="2" charset="-122"/>
                        </a:rPr>
                        <a:t>凝血酶时间</a:t>
                      </a:r>
                      <a:endParaRPr kumimoji="0" lang="zh-CN" altLang="en-GB"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20.2</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21.5</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20.3</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21.9</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20.4</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20.2</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20.1</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21.1</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20.7</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21.3</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s</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82625">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1" fontAlgn="b"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宋体" pitchFamily="2" charset="-122"/>
                          <a:ea typeface="宋体" pitchFamily="2" charset="-122"/>
                        </a:rPr>
                        <a:t>血浆活化部分凝血酶原时间</a:t>
                      </a:r>
                      <a:endParaRPr kumimoji="0" lang="zh-CN" altLang="en-GB"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37.7</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31.6</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29.7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31.5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31.5</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39.6</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46.7 </a:t>
                      </a:r>
                      <a:r>
                        <a:rPr kumimoji="0" lang="en-GB" altLang="zh-CN" sz="1100" b="1" i="0" u="none" strike="noStrike" cap="none" normalizeH="0" baseline="0" smtClean="0">
                          <a:ln>
                            <a:noFill/>
                          </a:ln>
                          <a:solidFill>
                            <a:srgbClr val="FF0066"/>
                          </a:solidFill>
                          <a:effectLst/>
                          <a:latin typeface="宋体" pitchFamily="2" charset="-122"/>
                          <a:ea typeface="宋体" pitchFamily="2" charset="-122"/>
                        </a:rPr>
                        <a:t>↑</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40.0</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30.4</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28.0</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s</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23900">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1" fontAlgn="b"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宋体" pitchFamily="2" charset="-122"/>
                          <a:ea typeface="宋体" pitchFamily="2" charset="-122"/>
                        </a:rPr>
                        <a:t>血浆凝血酶原时间</a:t>
                      </a:r>
                      <a:endParaRPr kumimoji="0" lang="zh-CN" altLang="en-GB"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21.10</a:t>
                      </a:r>
                      <a:r>
                        <a:rPr kumimoji="0" lang="en-GB" altLang="zh-CN" sz="1100" b="1" i="0" u="none" strike="noStrike" cap="none" normalizeH="0" baseline="0" smtClean="0">
                          <a:ln>
                            <a:noFill/>
                          </a:ln>
                          <a:solidFill>
                            <a:srgbClr val="FF0066"/>
                          </a:solidFill>
                          <a:effectLst/>
                          <a:latin typeface="宋体" pitchFamily="2" charset="-122"/>
                          <a:ea typeface="宋体" pitchFamily="2" charset="-122"/>
                        </a:rPr>
                        <a:t>↑</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15.2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14.5</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14.7</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13.4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13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14.6</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14.2</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20.7 </a:t>
                      </a:r>
                      <a:r>
                        <a:rPr kumimoji="0" lang="en-GB" altLang="zh-CN" sz="1100" b="1" i="0" u="none" strike="noStrike" cap="none" normalizeH="0" baseline="0" smtClean="0">
                          <a:ln>
                            <a:noFill/>
                          </a:ln>
                          <a:solidFill>
                            <a:srgbClr val="FF0066"/>
                          </a:solidFill>
                          <a:effectLst/>
                          <a:latin typeface="宋体" pitchFamily="2" charset="-122"/>
                          <a:ea typeface="宋体" pitchFamily="2" charset="-122"/>
                        </a:rPr>
                        <a:t>↑</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23.7 </a:t>
                      </a:r>
                      <a:r>
                        <a:rPr kumimoji="0" lang="en-GB" altLang="zh-CN" sz="1100" b="1" i="0" u="none" strike="noStrike" cap="none" normalizeH="0" baseline="0" smtClean="0">
                          <a:ln>
                            <a:noFill/>
                          </a:ln>
                          <a:solidFill>
                            <a:srgbClr val="FF0066"/>
                          </a:solidFill>
                          <a:effectLst/>
                          <a:latin typeface="宋体" pitchFamily="2" charset="-122"/>
                          <a:ea typeface="宋体" pitchFamily="2" charset="-122"/>
                        </a:rPr>
                        <a:t>↑</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s</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04850">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1" fontAlgn="b"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宋体" pitchFamily="2" charset="-122"/>
                          <a:ea typeface="宋体" pitchFamily="2" charset="-122"/>
                        </a:rPr>
                        <a:t>血浆凝血酶原活动度</a:t>
                      </a:r>
                      <a:endParaRPr kumimoji="0" lang="zh-CN" altLang="en-GB"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41 </a:t>
                      </a:r>
                      <a:r>
                        <a:rPr kumimoji="0" lang="en-GB" altLang="zh-CN" sz="1100" b="1" i="0" u="none" strike="noStrike" cap="none" normalizeH="0" baseline="0" smtClean="0">
                          <a:ln>
                            <a:noFill/>
                          </a:ln>
                          <a:solidFill>
                            <a:srgbClr val="FF0066"/>
                          </a:solidFill>
                          <a:effectLst/>
                          <a:latin typeface="宋体" pitchFamily="2" charset="-122"/>
                          <a:ea typeface="宋体" pitchFamily="2" charset="-122"/>
                        </a:rPr>
                        <a:t>↓</a:t>
                      </a:r>
                      <a:r>
                        <a:rPr kumimoji="0" lang="en-GB" altLang="zh-CN" sz="1100" b="1" i="0" u="none" strike="noStrike" cap="none" normalizeH="0" baseline="0" smtClean="0">
                          <a:ln>
                            <a:noFill/>
                          </a:ln>
                          <a:solidFill>
                            <a:schemeClr val="tx2"/>
                          </a:solidFill>
                          <a:effectLst/>
                          <a:latin typeface="宋体" pitchFamily="2" charset="-122"/>
                          <a:ea typeface="宋体" pitchFamily="2" charset="-122"/>
                        </a:rPr>
                        <a:t> </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71</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77</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75</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106</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112</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91</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95</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53</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44 </a:t>
                      </a:r>
                      <a:r>
                        <a:rPr kumimoji="0" lang="en-GB" altLang="zh-CN" sz="1100" b="1" i="0" u="none" strike="noStrike" cap="none" normalizeH="0" baseline="0" smtClean="0">
                          <a:ln>
                            <a:noFill/>
                          </a:ln>
                          <a:solidFill>
                            <a:srgbClr val="FF0066"/>
                          </a:solidFill>
                          <a:effectLst/>
                          <a:latin typeface="宋体" pitchFamily="2" charset="-122"/>
                          <a:ea typeface="宋体" pitchFamily="2" charset="-122"/>
                        </a:rPr>
                        <a:t>↓</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25475">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1" fontAlgn="b"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宋体" pitchFamily="2" charset="-122"/>
                          <a:ea typeface="宋体" pitchFamily="2" charset="-122"/>
                        </a:rPr>
                        <a:t>国际标准化比值</a:t>
                      </a:r>
                      <a:endParaRPr kumimoji="0" lang="zh-CN" altLang="en-GB"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1.65 </a:t>
                      </a:r>
                      <a:r>
                        <a:rPr kumimoji="0" lang="en-GB" altLang="zh-CN" sz="1100" b="1" i="0" u="none" strike="noStrike" cap="none" normalizeH="0" baseline="0" smtClean="0">
                          <a:ln>
                            <a:noFill/>
                          </a:ln>
                          <a:solidFill>
                            <a:srgbClr val="FF0066"/>
                          </a:solidFill>
                          <a:effectLst/>
                          <a:latin typeface="宋体" pitchFamily="2" charset="-122"/>
                          <a:ea typeface="宋体" pitchFamily="2" charset="-122"/>
                        </a:rPr>
                        <a:t>↑</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1.14</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1.08</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1.09</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0.98</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0.95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1.08 </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1.05</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1.61 </a:t>
                      </a:r>
                      <a:r>
                        <a:rPr kumimoji="0" lang="en-GB" altLang="zh-CN" sz="1100" b="1" i="0" u="none" strike="noStrike" cap="none" normalizeH="0" baseline="0" smtClean="0">
                          <a:ln>
                            <a:noFill/>
                          </a:ln>
                          <a:solidFill>
                            <a:srgbClr val="FF0066"/>
                          </a:solidFill>
                          <a:effectLst/>
                          <a:latin typeface="宋体" pitchFamily="2" charset="-122"/>
                          <a:ea typeface="宋体" pitchFamily="2" charset="-122"/>
                        </a:rPr>
                        <a:t>↑</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1.88 </a:t>
                      </a:r>
                      <a:r>
                        <a:rPr kumimoji="0" lang="en-GB" altLang="zh-CN" sz="1100" b="1" i="0" u="none" strike="noStrike" cap="none" normalizeH="0" baseline="0" smtClean="0">
                          <a:ln>
                            <a:noFill/>
                          </a:ln>
                          <a:solidFill>
                            <a:srgbClr val="FF0066"/>
                          </a:solidFill>
                          <a:effectLst/>
                          <a:latin typeface="宋体" pitchFamily="2" charset="-122"/>
                          <a:ea typeface="宋体" pitchFamily="2" charset="-122"/>
                        </a:rPr>
                        <a:t>↑</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宋体" pitchFamily="2" charset="-122"/>
                          <a:ea typeface="宋体" pitchFamily="2" charset="-122"/>
                        </a:rPr>
                        <a:t>　</a:t>
                      </a:r>
                      <a:endParaRPr kumimoji="0" lang="zh-CN" altLang="en-GB"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81038">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1" fontAlgn="b"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宋体" pitchFamily="2" charset="-122"/>
                          <a:ea typeface="宋体" pitchFamily="2" charset="-122"/>
                        </a:rPr>
                        <a:t>血浆纤维蛋白原</a:t>
                      </a:r>
                      <a:endParaRPr kumimoji="0" lang="zh-CN" altLang="en-GB"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5.36 </a:t>
                      </a:r>
                      <a:r>
                        <a:rPr kumimoji="0" lang="en-GB" altLang="zh-CN" sz="1100" b="1" i="0" u="none" strike="noStrike" cap="none" normalizeH="0" baseline="0" smtClean="0">
                          <a:ln>
                            <a:noFill/>
                          </a:ln>
                          <a:solidFill>
                            <a:srgbClr val="FF0066"/>
                          </a:solidFill>
                          <a:effectLst/>
                          <a:latin typeface="宋体" pitchFamily="2" charset="-122"/>
                          <a:ea typeface="宋体" pitchFamily="2" charset="-122"/>
                        </a:rPr>
                        <a:t>↑</a:t>
                      </a:r>
                      <a:r>
                        <a:rPr kumimoji="0" lang="en-GB" altLang="zh-CN" sz="1100" b="1" i="0" u="none" strike="noStrike" cap="none" normalizeH="0" baseline="0" smtClean="0">
                          <a:ln>
                            <a:noFill/>
                          </a:ln>
                          <a:solidFill>
                            <a:schemeClr val="tx2"/>
                          </a:solidFill>
                          <a:effectLst/>
                          <a:latin typeface="宋体" pitchFamily="2" charset="-122"/>
                          <a:ea typeface="宋体" pitchFamily="2" charset="-122"/>
                        </a:rPr>
                        <a:t> </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4.80</a:t>
                      </a:r>
                      <a:r>
                        <a:rPr kumimoji="0" lang="en-GB" altLang="zh-CN" sz="1100" b="1" i="0" u="none" strike="noStrike" cap="none" normalizeH="0" baseline="0" smtClean="0">
                          <a:ln>
                            <a:noFill/>
                          </a:ln>
                          <a:solidFill>
                            <a:srgbClr val="FF0066"/>
                          </a:solidFill>
                          <a:effectLst/>
                          <a:latin typeface="宋体" pitchFamily="2" charset="-122"/>
                          <a:ea typeface="宋体" pitchFamily="2" charset="-122"/>
                        </a:rPr>
                        <a:t>↑</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4.56</a:t>
                      </a:r>
                      <a:r>
                        <a:rPr kumimoji="0" lang="en-GB" altLang="zh-CN" sz="1100" b="1" i="0" u="none" strike="noStrike" cap="none" normalizeH="0" baseline="0" smtClean="0">
                          <a:ln>
                            <a:noFill/>
                          </a:ln>
                          <a:solidFill>
                            <a:srgbClr val="FF0066"/>
                          </a:solidFill>
                          <a:effectLst/>
                          <a:latin typeface="宋体" pitchFamily="2" charset="-122"/>
                          <a:ea typeface="宋体" pitchFamily="2" charset="-122"/>
                        </a:rPr>
                        <a:t>↑</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3.35</a:t>
                      </a:r>
                      <a:endParaRPr kumimoji="0" lang="en-GB" altLang="zh-CN" sz="1100" b="1" i="0" u="none" strike="noStrike" cap="none" normalizeH="0" baseline="0" smtClean="0">
                        <a:ln>
                          <a:noFill/>
                        </a:ln>
                        <a:solidFill>
                          <a:srgbClr val="FF0066"/>
                        </a:solidFill>
                        <a:effectLst/>
                        <a:latin typeface="宋体" pitchFamily="2" charset="-122"/>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4.34</a:t>
                      </a:r>
                      <a:r>
                        <a:rPr kumimoji="0" lang="en-GB" altLang="zh-CN" sz="1100" b="1" i="0" u="none" strike="noStrike" cap="none" normalizeH="0" baseline="0" smtClean="0">
                          <a:ln>
                            <a:noFill/>
                          </a:ln>
                          <a:solidFill>
                            <a:srgbClr val="FF0066"/>
                          </a:solidFill>
                          <a:effectLst/>
                          <a:latin typeface="宋体" pitchFamily="2" charset="-122"/>
                          <a:ea typeface="宋体" pitchFamily="2" charset="-122"/>
                        </a:rPr>
                        <a:t>↑</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6.18</a:t>
                      </a:r>
                      <a:r>
                        <a:rPr kumimoji="0" lang="en-GB" altLang="zh-CN" sz="1100" b="1" i="0" u="none" strike="noStrike" cap="none" normalizeH="0" baseline="0" smtClean="0">
                          <a:ln>
                            <a:noFill/>
                          </a:ln>
                          <a:solidFill>
                            <a:srgbClr val="FF0066"/>
                          </a:solidFill>
                          <a:effectLst/>
                          <a:latin typeface="宋体" pitchFamily="2" charset="-122"/>
                          <a:ea typeface="宋体" pitchFamily="2" charset="-122"/>
                        </a:rPr>
                        <a:t>↑</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8.07</a:t>
                      </a:r>
                      <a:r>
                        <a:rPr kumimoji="0" lang="en-GB" altLang="zh-CN" sz="1100" b="1" i="0" u="none" strike="noStrike" cap="none" normalizeH="0" baseline="0" smtClean="0">
                          <a:ln>
                            <a:noFill/>
                          </a:ln>
                          <a:solidFill>
                            <a:srgbClr val="FF0066"/>
                          </a:solidFill>
                          <a:effectLst/>
                          <a:latin typeface="宋体" pitchFamily="2" charset="-122"/>
                          <a:ea typeface="宋体" pitchFamily="2" charset="-122"/>
                        </a:rPr>
                        <a:t>↑</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6.46 </a:t>
                      </a:r>
                      <a:r>
                        <a:rPr kumimoji="0" lang="en-GB" altLang="zh-CN" sz="1100" b="1" i="0" u="none" strike="noStrike" cap="none" normalizeH="0" baseline="0" smtClean="0">
                          <a:ln>
                            <a:noFill/>
                          </a:ln>
                          <a:solidFill>
                            <a:srgbClr val="FF0066"/>
                          </a:solidFill>
                          <a:effectLst/>
                          <a:latin typeface="宋体" pitchFamily="2" charset="-122"/>
                          <a:ea typeface="宋体" pitchFamily="2" charset="-122"/>
                        </a:rPr>
                        <a:t>↑</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5.26 </a:t>
                      </a:r>
                      <a:r>
                        <a:rPr kumimoji="0" lang="en-GB" altLang="zh-CN" sz="1100" b="1" i="0" u="none" strike="noStrike" cap="none" normalizeH="0" baseline="0" smtClean="0">
                          <a:ln>
                            <a:noFill/>
                          </a:ln>
                          <a:solidFill>
                            <a:srgbClr val="FF0066"/>
                          </a:solidFill>
                          <a:effectLst/>
                          <a:latin typeface="宋体" pitchFamily="2" charset="-122"/>
                          <a:ea typeface="宋体" pitchFamily="2" charset="-122"/>
                        </a:rPr>
                        <a:t>↑</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3.95</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g/L</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bl>
          </a:graphicData>
        </a:graphic>
      </p:graphicFrame>
      <p:grpSp>
        <p:nvGrpSpPr>
          <p:cNvPr id="65644" name="Group 109"/>
          <p:cNvGrpSpPr>
            <a:grpSpLocks/>
          </p:cNvGrpSpPr>
          <p:nvPr/>
        </p:nvGrpSpPr>
        <p:grpSpPr bwMode="auto">
          <a:xfrm>
            <a:off x="3059113" y="6308725"/>
            <a:ext cx="792162" cy="457200"/>
            <a:chOff x="1701" y="3884"/>
            <a:chExt cx="998" cy="318"/>
          </a:xfrm>
        </p:grpSpPr>
        <p:sp>
          <p:nvSpPr>
            <p:cNvPr id="65654" name="AutoShape 110"/>
            <p:cNvSpPr>
              <a:spLocks noChangeArrowheads="1"/>
            </p:cNvSpPr>
            <p:nvPr/>
          </p:nvSpPr>
          <p:spPr bwMode="auto">
            <a:xfrm rot="10800000">
              <a:off x="1701" y="3884"/>
              <a:ext cx="998" cy="272"/>
            </a:xfrm>
            <a:prstGeom prst="wedgeRoundRectCallout">
              <a:avLst>
                <a:gd name="adj1" fmla="val -45194"/>
                <a:gd name="adj2" fmla="val 91907"/>
                <a:gd name="adj3" fmla="val 16667"/>
              </a:avLst>
            </a:prstGeom>
            <a:noFill/>
            <a:ln w="9525">
              <a:solidFill>
                <a:schemeClr val="tx1"/>
              </a:solidFill>
              <a:miter lim="800000"/>
              <a:headEnd/>
              <a:tailEnd/>
            </a:ln>
          </p:spPr>
          <p:txBody>
            <a:bodyPr rot="10800000"/>
            <a:lstStyle/>
            <a:p>
              <a:pPr algn="ctr"/>
              <a:endParaRPr lang="zh-CN" altLang="en-US">
                <a:latin typeface="Times New Roman" pitchFamily="18" charset="0"/>
              </a:endParaRPr>
            </a:p>
          </p:txBody>
        </p:sp>
        <p:sp>
          <p:nvSpPr>
            <p:cNvPr id="65655" name="Text Box 111"/>
            <p:cNvSpPr txBox="1">
              <a:spLocks noChangeArrowheads="1"/>
            </p:cNvSpPr>
            <p:nvPr/>
          </p:nvSpPr>
          <p:spPr bwMode="auto">
            <a:xfrm>
              <a:off x="1701" y="3884"/>
              <a:ext cx="998" cy="318"/>
            </a:xfrm>
            <a:prstGeom prst="rect">
              <a:avLst/>
            </a:prstGeom>
            <a:noFill/>
            <a:ln w="9525">
              <a:noFill/>
              <a:miter lim="800000"/>
              <a:headEnd/>
              <a:tailEnd/>
            </a:ln>
          </p:spPr>
          <p:txBody>
            <a:bodyPr>
              <a:spAutoFit/>
            </a:bodyPr>
            <a:lstStyle/>
            <a:p>
              <a:pPr algn="ctr">
                <a:spcBef>
                  <a:spcPct val="50000"/>
                </a:spcBef>
              </a:pPr>
              <a:r>
                <a:rPr lang="zh-CN" altLang="en-US" sz="1000" b="1" i="1">
                  <a:latin typeface="Times New Roman" pitchFamily="18" charset="0"/>
                </a:rPr>
                <a:t>去白机采血小板 </a:t>
              </a:r>
              <a:r>
                <a:rPr lang="en-US" altLang="zh-CN" sz="1000" b="1" i="1">
                  <a:latin typeface="Times New Roman" pitchFamily="18" charset="0"/>
                </a:rPr>
                <a:t>1 U</a:t>
              </a:r>
              <a:r>
                <a:rPr lang="en-US" altLang="zh-CN" sz="1400" b="1" i="1">
                  <a:solidFill>
                    <a:srgbClr val="FF3F3F"/>
                  </a:solidFill>
                  <a:latin typeface="Times New Roman" pitchFamily="18" charset="0"/>
                </a:rPr>
                <a:t> </a:t>
              </a:r>
              <a:endParaRPr lang="zh-CN" altLang="en-US" sz="1400" b="1" i="1">
                <a:solidFill>
                  <a:srgbClr val="FF3F3F"/>
                </a:solidFill>
                <a:latin typeface="Times New Roman" pitchFamily="18" charset="0"/>
              </a:endParaRPr>
            </a:p>
          </p:txBody>
        </p:sp>
      </p:grpSp>
      <p:grpSp>
        <p:nvGrpSpPr>
          <p:cNvPr id="65645" name="Group 112"/>
          <p:cNvGrpSpPr>
            <a:grpSpLocks/>
          </p:cNvGrpSpPr>
          <p:nvPr/>
        </p:nvGrpSpPr>
        <p:grpSpPr bwMode="auto">
          <a:xfrm>
            <a:off x="5148263" y="6308725"/>
            <a:ext cx="792162" cy="457200"/>
            <a:chOff x="1701" y="3884"/>
            <a:chExt cx="998" cy="318"/>
          </a:xfrm>
        </p:grpSpPr>
        <p:sp>
          <p:nvSpPr>
            <p:cNvPr id="65652" name="AutoShape 113"/>
            <p:cNvSpPr>
              <a:spLocks noChangeArrowheads="1"/>
            </p:cNvSpPr>
            <p:nvPr/>
          </p:nvSpPr>
          <p:spPr bwMode="auto">
            <a:xfrm rot="10800000">
              <a:off x="1701" y="3884"/>
              <a:ext cx="998" cy="272"/>
            </a:xfrm>
            <a:prstGeom prst="wedgeRoundRectCallout">
              <a:avLst>
                <a:gd name="adj1" fmla="val -45194"/>
                <a:gd name="adj2" fmla="val 91907"/>
                <a:gd name="adj3" fmla="val 16667"/>
              </a:avLst>
            </a:prstGeom>
            <a:noFill/>
            <a:ln w="9525">
              <a:solidFill>
                <a:schemeClr val="tx1"/>
              </a:solidFill>
              <a:miter lim="800000"/>
              <a:headEnd/>
              <a:tailEnd/>
            </a:ln>
          </p:spPr>
          <p:txBody>
            <a:bodyPr rot="10800000"/>
            <a:lstStyle/>
            <a:p>
              <a:pPr algn="ctr"/>
              <a:endParaRPr lang="zh-CN" altLang="en-US">
                <a:latin typeface="Times New Roman" pitchFamily="18" charset="0"/>
              </a:endParaRPr>
            </a:p>
          </p:txBody>
        </p:sp>
        <p:sp>
          <p:nvSpPr>
            <p:cNvPr id="65653" name="Text Box 114"/>
            <p:cNvSpPr txBox="1">
              <a:spLocks noChangeArrowheads="1"/>
            </p:cNvSpPr>
            <p:nvPr/>
          </p:nvSpPr>
          <p:spPr bwMode="auto">
            <a:xfrm>
              <a:off x="1701" y="3884"/>
              <a:ext cx="998" cy="318"/>
            </a:xfrm>
            <a:prstGeom prst="rect">
              <a:avLst/>
            </a:prstGeom>
            <a:noFill/>
            <a:ln w="9525">
              <a:noFill/>
              <a:miter lim="800000"/>
              <a:headEnd/>
              <a:tailEnd/>
            </a:ln>
          </p:spPr>
          <p:txBody>
            <a:bodyPr>
              <a:spAutoFit/>
            </a:bodyPr>
            <a:lstStyle/>
            <a:p>
              <a:pPr algn="ctr">
                <a:spcBef>
                  <a:spcPct val="50000"/>
                </a:spcBef>
              </a:pPr>
              <a:r>
                <a:rPr lang="zh-CN" altLang="en-US" sz="1000" b="1" i="1">
                  <a:latin typeface="Times New Roman" pitchFamily="18" charset="0"/>
                </a:rPr>
                <a:t>去白机采血小板 </a:t>
              </a:r>
              <a:r>
                <a:rPr lang="en-US" altLang="zh-CN" sz="1000" b="1" i="1">
                  <a:latin typeface="Times New Roman" pitchFamily="18" charset="0"/>
                </a:rPr>
                <a:t>1 U</a:t>
              </a:r>
              <a:r>
                <a:rPr lang="en-US" altLang="zh-CN" sz="1400" b="1" i="1">
                  <a:solidFill>
                    <a:srgbClr val="FF3F3F"/>
                  </a:solidFill>
                  <a:latin typeface="Times New Roman" pitchFamily="18" charset="0"/>
                </a:rPr>
                <a:t> </a:t>
              </a:r>
              <a:endParaRPr lang="zh-CN" altLang="en-US" sz="1400" b="1" i="1">
                <a:solidFill>
                  <a:srgbClr val="FF3F3F"/>
                </a:solidFill>
                <a:latin typeface="Times New Roman" pitchFamily="18" charset="0"/>
              </a:endParaRPr>
            </a:p>
          </p:txBody>
        </p:sp>
      </p:grpSp>
      <p:grpSp>
        <p:nvGrpSpPr>
          <p:cNvPr id="65646" name="Group 115"/>
          <p:cNvGrpSpPr>
            <a:grpSpLocks/>
          </p:cNvGrpSpPr>
          <p:nvPr/>
        </p:nvGrpSpPr>
        <p:grpSpPr bwMode="auto">
          <a:xfrm>
            <a:off x="3924300" y="6308725"/>
            <a:ext cx="792163" cy="457200"/>
            <a:chOff x="1701" y="3884"/>
            <a:chExt cx="998" cy="318"/>
          </a:xfrm>
        </p:grpSpPr>
        <p:sp>
          <p:nvSpPr>
            <p:cNvPr id="65650" name="AutoShape 116"/>
            <p:cNvSpPr>
              <a:spLocks noChangeArrowheads="1"/>
            </p:cNvSpPr>
            <p:nvPr/>
          </p:nvSpPr>
          <p:spPr bwMode="auto">
            <a:xfrm rot="10800000">
              <a:off x="1701" y="3884"/>
              <a:ext cx="998" cy="272"/>
            </a:xfrm>
            <a:prstGeom prst="wedgeRoundRectCallout">
              <a:avLst>
                <a:gd name="adj1" fmla="val -45194"/>
                <a:gd name="adj2" fmla="val 91907"/>
                <a:gd name="adj3" fmla="val 16667"/>
              </a:avLst>
            </a:prstGeom>
            <a:noFill/>
            <a:ln w="9525">
              <a:solidFill>
                <a:schemeClr val="tx1"/>
              </a:solidFill>
              <a:miter lim="800000"/>
              <a:headEnd/>
              <a:tailEnd/>
            </a:ln>
          </p:spPr>
          <p:txBody>
            <a:bodyPr rot="10800000"/>
            <a:lstStyle/>
            <a:p>
              <a:pPr algn="ctr"/>
              <a:endParaRPr lang="zh-CN" altLang="en-US">
                <a:latin typeface="Times New Roman" pitchFamily="18" charset="0"/>
              </a:endParaRPr>
            </a:p>
          </p:txBody>
        </p:sp>
        <p:sp>
          <p:nvSpPr>
            <p:cNvPr id="65651" name="Text Box 117"/>
            <p:cNvSpPr txBox="1">
              <a:spLocks noChangeArrowheads="1"/>
            </p:cNvSpPr>
            <p:nvPr/>
          </p:nvSpPr>
          <p:spPr bwMode="auto">
            <a:xfrm>
              <a:off x="1701" y="3884"/>
              <a:ext cx="998" cy="318"/>
            </a:xfrm>
            <a:prstGeom prst="rect">
              <a:avLst/>
            </a:prstGeom>
            <a:noFill/>
            <a:ln w="9525">
              <a:noFill/>
              <a:miter lim="800000"/>
              <a:headEnd/>
              <a:tailEnd/>
            </a:ln>
          </p:spPr>
          <p:txBody>
            <a:bodyPr>
              <a:spAutoFit/>
            </a:bodyPr>
            <a:lstStyle/>
            <a:p>
              <a:pPr algn="ctr">
                <a:spcBef>
                  <a:spcPct val="50000"/>
                </a:spcBef>
              </a:pPr>
              <a:r>
                <a:rPr lang="zh-CN" altLang="en-US" sz="1000" b="1" i="1">
                  <a:latin typeface="Times New Roman" pitchFamily="18" charset="0"/>
                </a:rPr>
                <a:t>去白机采血小板 </a:t>
              </a:r>
              <a:r>
                <a:rPr lang="en-US" altLang="zh-CN" sz="1000" b="1" i="1">
                  <a:latin typeface="Times New Roman" pitchFamily="18" charset="0"/>
                </a:rPr>
                <a:t>1 U</a:t>
              </a:r>
              <a:r>
                <a:rPr lang="en-US" altLang="zh-CN" sz="1400" b="1" i="1">
                  <a:solidFill>
                    <a:srgbClr val="FF3F3F"/>
                  </a:solidFill>
                  <a:latin typeface="Times New Roman" pitchFamily="18" charset="0"/>
                </a:rPr>
                <a:t> </a:t>
              </a:r>
              <a:endParaRPr lang="zh-CN" altLang="en-US" sz="1400" b="1" i="1">
                <a:solidFill>
                  <a:srgbClr val="FF3F3F"/>
                </a:solidFill>
                <a:latin typeface="Times New Roman" pitchFamily="18" charset="0"/>
              </a:endParaRPr>
            </a:p>
          </p:txBody>
        </p:sp>
      </p:grpSp>
      <p:grpSp>
        <p:nvGrpSpPr>
          <p:cNvPr id="65647" name="Group 118"/>
          <p:cNvGrpSpPr>
            <a:grpSpLocks/>
          </p:cNvGrpSpPr>
          <p:nvPr/>
        </p:nvGrpSpPr>
        <p:grpSpPr bwMode="auto">
          <a:xfrm>
            <a:off x="6011863" y="6308725"/>
            <a:ext cx="792162" cy="457200"/>
            <a:chOff x="1701" y="3884"/>
            <a:chExt cx="998" cy="318"/>
          </a:xfrm>
        </p:grpSpPr>
        <p:sp>
          <p:nvSpPr>
            <p:cNvPr id="65648" name="AutoShape 119"/>
            <p:cNvSpPr>
              <a:spLocks noChangeArrowheads="1"/>
            </p:cNvSpPr>
            <p:nvPr/>
          </p:nvSpPr>
          <p:spPr bwMode="auto">
            <a:xfrm rot="10800000">
              <a:off x="1701" y="3884"/>
              <a:ext cx="998" cy="272"/>
            </a:xfrm>
            <a:prstGeom prst="wedgeRoundRectCallout">
              <a:avLst>
                <a:gd name="adj1" fmla="val -45194"/>
                <a:gd name="adj2" fmla="val 91907"/>
                <a:gd name="adj3" fmla="val 16667"/>
              </a:avLst>
            </a:prstGeom>
            <a:noFill/>
            <a:ln w="9525">
              <a:solidFill>
                <a:schemeClr val="tx1"/>
              </a:solidFill>
              <a:miter lim="800000"/>
              <a:headEnd/>
              <a:tailEnd/>
            </a:ln>
          </p:spPr>
          <p:txBody>
            <a:bodyPr rot="10800000"/>
            <a:lstStyle/>
            <a:p>
              <a:pPr algn="ctr"/>
              <a:endParaRPr lang="zh-CN" altLang="en-US">
                <a:latin typeface="Times New Roman" pitchFamily="18" charset="0"/>
              </a:endParaRPr>
            </a:p>
          </p:txBody>
        </p:sp>
        <p:sp>
          <p:nvSpPr>
            <p:cNvPr id="65649" name="Text Box 120"/>
            <p:cNvSpPr txBox="1">
              <a:spLocks noChangeArrowheads="1"/>
            </p:cNvSpPr>
            <p:nvPr/>
          </p:nvSpPr>
          <p:spPr bwMode="auto">
            <a:xfrm>
              <a:off x="1701" y="3884"/>
              <a:ext cx="998" cy="318"/>
            </a:xfrm>
            <a:prstGeom prst="rect">
              <a:avLst/>
            </a:prstGeom>
            <a:noFill/>
            <a:ln w="9525">
              <a:noFill/>
              <a:miter lim="800000"/>
              <a:headEnd/>
              <a:tailEnd/>
            </a:ln>
          </p:spPr>
          <p:txBody>
            <a:bodyPr>
              <a:spAutoFit/>
            </a:bodyPr>
            <a:lstStyle/>
            <a:p>
              <a:pPr algn="ctr">
                <a:spcBef>
                  <a:spcPct val="50000"/>
                </a:spcBef>
              </a:pPr>
              <a:r>
                <a:rPr lang="zh-CN" altLang="en-US" sz="1000" b="1" i="1">
                  <a:latin typeface="Times New Roman" pitchFamily="18" charset="0"/>
                </a:rPr>
                <a:t>去白机采血小板 </a:t>
              </a:r>
              <a:r>
                <a:rPr lang="en-US" altLang="zh-CN" sz="1000" b="1" i="1">
                  <a:latin typeface="Times New Roman" pitchFamily="18" charset="0"/>
                </a:rPr>
                <a:t>1 U</a:t>
              </a:r>
              <a:r>
                <a:rPr lang="en-US" altLang="zh-CN" sz="1400" b="1" i="1">
                  <a:solidFill>
                    <a:srgbClr val="FF3F3F"/>
                  </a:solidFill>
                  <a:latin typeface="Times New Roman" pitchFamily="18" charset="0"/>
                </a:rPr>
                <a:t> </a:t>
              </a:r>
              <a:endParaRPr lang="zh-CN" altLang="en-US" sz="1400" b="1" i="1">
                <a:solidFill>
                  <a:srgbClr val="FF3F3F"/>
                </a:solidFill>
                <a:latin typeface="Times New Roman" pitchFamily="18" charset="0"/>
              </a:endParaRPr>
            </a:p>
          </p:txBody>
        </p:sp>
      </p:gr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2"/>
          <p:cNvSpPr>
            <a:spLocks noGrp="1" noChangeArrowheads="1"/>
          </p:cNvSpPr>
          <p:nvPr>
            <p:ph type="title"/>
          </p:nvPr>
        </p:nvSpPr>
        <p:spPr/>
        <p:txBody>
          <a:bodyPr/>
          <a:lstStyle/>
          <a:p>
            <a:r>
              <a:rPr lang="zh-CN" altLang="en-US" sz="2400" smtClean="0"/>
              <a:t>病例</a:t>
            </a:r>
            <a:r>
              <a:rPr lang="en-US" altLang="zh-CN" sz="2400" smtClean="0"/>
              <a:t>3.</a:t>
            </a:r>
            <a:r>
              <a:rPr lang="zh-CN" altLang="en-US" sz="2400" smtClean="0"/>
              <a:t>（肿瘤化疗与血小板输注预期）</a:t>
            </a:r>
          </a:p>
        </p:txBody>
      </p:sp>
      <p:sp>
        <p:nvSpPr>
          <p:cNvPr id="66562" name="Rectangle 3"/>
          <p:cNvSpPr>
            <a:spLocks noGrp="1" noChangeArrowheads="1"/>
          </p:cNvSpPr>
          <p:nvPr>
            <p:ph idx="1"/>
          </p:nvPr>
        </p:nvSpPr>
        <p:spPr>
          <a:xfrm>
            <a:off x="1116013" y="1773238"/>
            <a:ext cx="7561262" cy="4114800"/>
          </a:xfrm>
        </p:spPr>
        <p:txBody>
          <a:bodyPr/>
          <a:lstStyle/>
          <a:p>
            <a:pPr lvl="1">
              <a:buFont typeface="Wingdings" pitchFamily="2" charset="2"/>
              <a:buNone/>
            </a:pPr>
            <a:r>
              <a:rPr lang="zh-CN" altLang="en-US" smtClean="0"/>
              <a:t>   </a:t>
            </a:r>
            <a:r>
              <a:rPr lang="zh-CN" altLang="en-US" sz="2000" smtClean="0"/>
              <a:t>诊断：</a:t>
            </a:r>
          </a:p>
          <a:p>
            <a:pPr lvl="1"/>
            <a:r>
              <a:rPr lang="en-US" altLang="zh-CN" sz="2000" smtClean="0"/>
              <a:t>1</a:t>
            </a:r>
            <a:r>
              <a:rPr lang="zh-CN" altLang="en-US" sz="2000" smtClean="0"/>
              <a:t>、双侧卵巢低分化癌</a:t>
            </a:r>
            <a:r>
              <a:rPr lang="en-US" altLang="zh-CN" sz="2000" smtClean="0"/>
              <a:t>IIIc</a:t>
            </a:r>
            <a:r>
              <a:rPr lang="zh-CN" altLang="en-US" sz="2000" smtClean="0"/>
              <a:t>期术后第</a:t>
            </a:r>
            <a:r>
              <a:rPr lang="en-US" altLang="zh-CN" sz="2000" smtClean="0"/>
              <a:t>4</a:t>
            </a:r>
            <a:r>
              <a:rPr lang="zh-CN" altLang="en-US" sz="2000" smtClean="0"/>
              <a:t>次化疗后</a:t>
            </a:r>
            <a:r>
              <a:rPr lang="en-US" altLang="zh-CN" sz="2000" smtClean="0"/>
              <a:t>14</a:t>
            </a:r>
            <a:r>
              <a:rPr lang="zh-CN" altLang="en-US" sz="2000" smtClean="0"/>
              <a:t>天</a:t>
            </a:r>
          </a:p>
          <a:p>
            <a:pPr lvl="1"/>
            <a:r>
              <a:rPr lang="en-US" altLang="zh-CN" sz="2000" smtClean="0"/>
              <a:t>2</a:t>
            </a:r>
            <a:r>
              <a:rPr lang="zh-CN" altLang="en-US" sz="2000" smtClean="0"/>
              <a:t>、骨髓抑制</a:t>
            </a:r>
            <a:r>
              <a:rPr lang="en-US" altLang="zh-CN" sz="2000" smtClean="0"/>
              <a:t>IV</a:t>
            </a:r>
            <a:r>
              <a:rPr lang="zh-CN" altLang="en-US" sz="2000" smtClean="0"/>
              <a:t>级</a:t>
            </a:r>
          </a:p>
          <a:p>
            <a:pPr lvl="1"/>
            <a:endParaRPr lang="zh-CN" altLang="en-US" sz="2000" smtClean="0"/>
          </a:p>
          <a:p>
            <a:pPr lvl="1">
              <a:buFont typeface="Wingdings" pitchFamily="2" charset="2"/>
              <a:buNone/>
            </a:pPr>
            <a:r>
              <a:rPr lang="zh-CN" altLang="en-US" sz="2000" smtClean="0"/>
              <a:t>    一般情况与体征：</a:t>
            </a:r>
            <a:r>
              <a:rPr lang="zh-CN" altLang="zh-CN" sz="2000" smtClean="0"/>
              <a:t>患者目前精神状态良好，体力一般，饮食欠佳，睡眠正常，</a:t>
            </a:r>
            <a:r>
              <a:rPr lang="zh-CN" altLang="en-US" sz="2000" smtClean="0"/>
              <a:t>二便</a:t>
            </a:r>
            <a:r>
              <a:rPr lang="zh-CN" altLang="zh-CN" sz="2000" smtClean="0"/>
              <a:t>正常。</a:t>
            </a:r>
            <a:endParaRPr lang="zh-CN" altLang="en-US" sz="2000" smtClean="0"/>
          </a:p>
          <a:p>
            <a:pPr lvl="1">
              <a:buFont typeface="Wingdings" pitchFamily="2" charset="2"/>
              <a:buNone/>
            </a:pPr>
            <a:r>
              <a:rPr lang="zh-CN" altLang="en-US" sz="2000" smtClean="0"/>
              <a:t>   </a:t>
            </a:r>
            <a:r>
              <a:rPr lang="zh-CN" altLang="zh-CN" sz="2000" smtClean="0"/>
              <a:t>身高：156cm，体重：43.5kg，BMI：17.9</a:t>
            </a:r>
            <a:r>
              <a:rPr lang="zh-CN" altLang="en-US" sz="2000" smtClean="0"/>
              <a:t>，</a:t>
            </a:r>
          </a:p>
          <a:p>
            <a:pPr lvl="1">
              <a:buFont typeface="Wingdings" pitchFamily="2" charset="2"/>
              <a:buNone/>
            </a:pPr>
            <a:r>
              <a:rPr lang="zh-CN" altLang="en-US" sz="2000" smtClean="0"/>
              <a:t>   </a:t>
            </a:r>
            <a:r>
              <a:rPr lang="en-US" altLang="zh-CN" sz="2000" smtClean="0"/>
              <a:t>T</a:t>
            </a:r>
            <a:r>
              <a:rPr lang="zh-CN" altLang="en-US" sz="2000" smtClean="0"/>
              <a:t>：</a:t>
            </a:r>
            <a:r>
              <a:rPr lang="zh-CN" altLang="zh-CN" sz="2000" smtClean="0"/>
              <a:t>36.2℃， </a:t>
            </a:r>
            <a:r>
              <a:rPr lang="en-US" altLang="zh-CN" sz="2000" smtClean="0"/>
              <a:t>P</a:t>
            </a:r>
            <a:r>
              <a:rPr lang="zh-CN" altLang="zh-CN" sz="2000" smtClean="0"/>
              <a:t> </a:t>
            </a:r>
            <a:r>
              <a:rPr lang="zh-CN" altLang="en-US" sz="2000" smtClean="0"/>
              <a:t>：</a:t>
            </a:r>
            <a:r>
              <a:rPr lang="zh-CN" altLang="zh-CN" sz="2000" smtClean="0"/>
              <a:t>76次/分，</a:t>
            </a:r>
            <a:r>
              <a:rPr lang="en-US" altLang="zh-CN" sz="2000" smtClean="0"/>
              <a:t>R</a:t>
            </a:r>
            <a:r>
              <a:rPr lang="zh-CN" altLang="zh-CN" sz="2000" smtClean="0"/>
              <a:t>： 18次/分，</a:t>
            </a:r>
            <a:r>
              <a:rPr lang="en-US" altLang="zh-CN" sz="2000" smtClean="0"/>
              <a:t>BP </a:t>
            </a:r>
            <a:r>
              <a:rPr lang="zh-CN" altLang="zh-CN" sz="2000" smtClean="0"/>
              <a:t>：</a:t>
            </a:r>
            <a:r>
              <a:rPr lang="zh-CN" altLang="en-US" sz="2000" smtClean="0"/>
              <a:t> </a:t>
            </a:r>
            <a:r>
              <a:rPr lang="zh-CN" altLang="zh-CN" sz="2000" smtClean="0"/>
              <a:t>80/60mmHg</a:t>
            </a:r>
            <a:r>
              <a:rPr lang="zh-CN" altLang="en-US" sz="2000" smtClean="0"/>
              <a:t>，心肺听诊未见异常，入院后给予下病重。</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Grp="1" noChangeArrowheads="1"/>
          </p:cNvSpPr>
          <p:nvPr>
            <p:ph type="title"/>
          </p:nvPr>
        </p:nvSpPr>
        <p:spPr>
          <a:xfrm>
            <a:off x="1524000" y="190500"/>
            <a:ext cx="2832100" cy="935038"/>
          </a:xfrm>
        </p:spPr>
        <p:txBody>
          <a:bodyPr/>
          <a:lstStyle/>
          <a:p>
            <a:r>
              <a:rPr lang="zh-CN" altLang="en-US" sz="3200" smtClean="0"/>
              <a:t>病例分析</a:t>
            </a:r>
          </a:p>
        </p:txBody>
      </p:sp>
      <p:sp>
        <p:nvSpPr>
          <p:cNvPr id="67586" name="Rectangle 3"/>
          <p:cNvSpPr>
            <a:spLocks noGrp="1" noChangeArrowheads="1"/>
          </p:cNvSpPr>
          <p:nvPr>
            <p:ph idx="1"/>
          </p:nvPr>
        </p:nvSpPr>
        <p:spPr>
          <a:xfrm>
            <a:off x="457200" y="1341438"/>
            <a:ext cx="8229600" cy="5256212"/>
          </a:xfrm>
        </p:spPr>
        <p:txBody>
          <a:bodyPr/>
          <a:lstStyle/>
          <a:p>
            <a:pPr>
              <a:lnSpc>
                <a:spcPct val="80000"/>
              </a:lnSpc>
            </a:pPr>
            <a:endParaRPr lang="zh-CN" altLang="en-US" sz="1400" smtClean="0"/>
          </a:p>
          <a:p>
            <a:pPr>
              <a:lnSpc>
                <a:spcPct val="80000"/>
              </a:lnSpc>
            </a:pPr>
            <a:r>
              <a:rPr lang="en-US" altLang="zh-CN" sz="1900" smtClean="0"/>
              <a:t>2013-1</a:t>
            </a:r>
            <a:r>
              <a:rPr lang="zh-CN" altLang="en-US" sz="1900" smtClean="0"/>
              <a:t>患者无明显诱因出现腹胀、腹泻，排稀烂便</a:t>
            </a:r>
          </a:p>
          <a:p>
            <a:pPr>
              <a:lnSpc>
                <a:spcPct val="80000"/>
              </a:lnSpc>
            </a:pPr>
            <a:r>
              <a:rPr lang="zh-CN" altLang="en-US" sz="1900" smtClean="0"/>
              <a:t> </a:t>
            </a:r>
            <a:r>
              <a:rPr lang="en-US" altLang="zh-CN" sz="1900" smtClean="0"/>
              <a:t>2013-2-26</a:t>
            </a:r>
            <a:r>
              <a:rPr lang="zh-CN" altLang="en-US" sz="1900" smtClean="0"/>
              <a:t>于我院行</a:t>
            </a:r>
            <a:r>
              <a:rPr lang="en-US" altLang="zh-CN" sz="1900" smtClean="0"/>
              <a:t>PET</a:t>
            </a:r>
            <a:r>
              <a:rPr lang="zh-CN" altLang="en-US" sz="1900" smtClean="0"/>
              <a:t>检查示全身多处异常代谢征象（子宫内，盆腔，胸膜，肝中裂、大网膜，腹腔，多处淋巴结）考虑盆腔恶性肿瘤，卵巢癌或子宫内膜癌不除外，恶性肿瘤全身多处转移，遂分别于</a:t>
            </a:r>
            <a:r>
              <a:rPr lang="en-US" altLang="zh-CN" sz="1900" smtClean="0"/>
              <a:t>2013-3-1</a:t>
            </a:r>
            <a:r>
              <a:rPr lang="zh-CN" altLang="en-US" sz="1900" smtClean="0"/>
              <a:t>、</a:t>
            </a:r>
            <a:r>
              <a:rPr lang="en-US" altLang="zh-CN" sz="1900" smtClean="0"/>
              <a:t>2013-3-27</a:t>
            </a:r>
            <a:r>
              <a:rPr lang="zh-CN" altLang="en-US" sz="1900" smtClean="0"/>
              <a:t>行</a:t>
            </a:r>
            <a:r>
              <a:rPr lang="en-US" altLang="zh-CN" sz="1900" smtClean="0"/>
              <a:t>PT </a:t>
            </a:r>
            <a:r>
              <a:rPr lang="zh-CN" altLang="en-US" sz="1900" smtClean="0"/>
              <a:t>（顺铂冻</a:t>
            </a:r>
            <a:r>
              <a:rPr lang="en-US" altLang="zh-CN" sz="1900" smtClean="0"/>
              <a:t>100mg</a:t>
            </a:r>
            <a:r>
              <a:rPr lang="zh-CN" altLang="en-US" sz="1900" smtClean="0"/>
              <a:t>腹腔灌注</a:t>
            </a:r>
            <a:r>
              <a:rPr lang="en-US" altLang="zh-CN" sz="1900" smtClean="0"/>
              <a:t>+</a:t>
            </a:r>
            <a:r>
              <a:rPr lang="zh-CN" altLang="en-US" sz="1900" smtClean="0"/>
              <a:t>紫杉醇</a:t>
            </a:r>
            <a:r>
              <a:rPr lang="en-US" altLang="zh-CN" sz="1900" smtClean="0"/>
              <a:t>180mg</a:t>
            </a:r>
            <a:r>
              <a:rPr lang="zh-CN" altLang="en-US" sz="1900" smtClean="0"/>
              <a:t>静滴）方案化疗，过程顺利，化疗反应轻。 </a:t>
            </a:r>
          </a:p>
          <a:p>
            <a:pPr>
              <a:lnSpc>
                <a:spcPct val="80000"/>
              </a:lnSpc>
            </a:pPr>
            <a:r>
              <a:rPr lang="en-US" altLang="zh-CN" sz="1900" smtClean="0"/>
              <a:t>2013-5-6</a:t>
            </a:r>
            <a:r>
              <a:rPr lang="zh-CN" altLang="en-US" sz="1900" smtClean="0"/>
              <a:t>于我院行盆腔粘连松解术</a:t>
            </a:r>
            <a:r>
              <a:rPr lang="en-US" altLang="zh-CN" sz="1900" smtClean="0"/>
              <a:t>+</a:t>
            </a:r>
            <a:r>
              <a:rPr lang="zh-CN" altLang="en-US" sz="1900" smtClean="0"/>
              <a:t>全子宫切除术</a:t>
            </a:r>
            <a:r>
              <a:rPr lang="en-US" altLang="zh-CN" sz="1900" smtClean="0"/>
              <a:t>+</a:t>
            </a:r>
            <a:r>
              <a:rPr lang="zh-CN" altLang="en-US" sz="1900" smtClean="0"/>
              <a:t>双附件切除术</a:t>
            </a:r>
            <a:r>
              <a:rPr lang="en-US" altLang="zh-CN" sz="1900" smtClean="0"/>
              <a:t>+</a:t>
            </a:r>
            <a:r>
              <a:rPr lang="zh-CN" altLang="en-US" sz="1900" smtClean="0"/>
              <a:t>盆腔淋巴结清扫术</a:t>
            </a:r>
            <a:r>
              <a:rPr lang="en-US" altLang="zh-CN" sz="1900" smtClean="0"/>
              <a:t>+</a:t>
            </a:r>
            <a:r>
              <a:rPr lang="zh-CN" altLang="en-US" sz="1900" smtClean="0"/>
              <a:t>腹主淋巴结清扫术</a:t>
            </a:r>
            <a:r>
              <a:rPr lang="en-US" altLang="zh-CN" sz="1900" smtClean="0"/>
              <a:t>+</a:t>
            </a:r>
            <a:r>
              <a:rPr lang="zh-CN" altLang="en-US" sz="1900" smtClean="0"/>
              <a:t>大网膜切除术，术后病理：</a:t>
            </a:r>
            <a:r>
              <a:rPr lang="zh-CN" altLang="en-US" sz="1900" smtClean="0">
                <a:solidFill>
                  <a:srgbClr val="FF0000"/>
                </a:solidFill>
              </a:rPr>
              <a:t>双侧卵巢低分化浆液性腺癌。</a:t>
            </a:r>
            <a:r>
              <a:rPr lang="zh-CN" altLang="en-US" sz="1900" smtClean="0"/>
              <a:t> </a:t>
            </a:r>
          </a:p>
          <a:p>
            <a:pPr>
              <a:lnSpc>
                <a:spcPct val="80000"/>
              </a:lnSpc>
            </a:pPr>
            <a:r>
              <a:rPr lang="zh-CN" altLang="en-US" sz="1900" smtClean="0"/>
              <a:t>术后分别于</a:t>
            </a:r>
            <a:r>
              <a:rPr lang="en-US" altLang="zh-CN" sz="1900" smtClean="0"/>
              <a:t>2013-5-21</a:t>
            </a:r>
            <a:r>
              <a:rPr lang="zh-CN" altLang="en-US" sz="1900" smtClean="0"/>
              <a:t>、</a:t>
            </a:r>
            <a:r>
              <a:rPr lang="en-US" altLang="zh-CN" sz="1900" smtClean="0"/>
              <a:t>2013-06-24</a:t>
            </a:r>
            <a:r>
              <a:rPr lang="zh-CN" altLang="en-US" sz="1900" smtClean="0"/>
              <a:t>、</a:t>
            </a:r>
            <a:r>
              <a:rPr lang="en-US" altLang="zh-CN" sz="1900" smtClean="0"/>
              <a:t>2013-7-17</a:t>
            </a:r>
            <a:r>
              <a:rPr lang="zh-CN" altLang="en-US" sz="1900" smtClean="0"/>
              <a:t>行</a:t>
            </a:r>
            <a:r>
              <a:rPr lang="en-US" altLang="zh-CN" sz="1900" smtClean="0"/>
              <a:t>PT</a:t>
            </a:r>
            <a:r>
              <a:rPr lang="zh-CN" altLang="en-US" sz="1900" smtClean="0"/>
              <a:t>方案化疗，具体用药分别为：紫杉醇</a:t>
            </a:r>
            <a:r>
              <a:rPr lang="en-US" altLang="zh-CN" sz="1900" smtClean="0"/>
              <a:t>150mg</a:t>
            </a:r>
            <a:r>
              <a:rPr lang="zh-CN" altLang="en-US" sz="1900" smtClean="0"/>
              <a:t>静滴</a:t>
            </a:r>
            <a:r>
              <a:rPr lang="en-US" altLang="zh-CN" sz="1900" smtClean="0"/>
              <a:t>+</a:t>
            </a:r>
            <a:r>
              <a:rPr lang="zh-CN" altLang="en-US" sz="1900" smtClean="0"/>
              <a:t>顺铂</a:t>
            </a:r>
            <a:r>
              <a:rPr lang="en-US" altLang="zh-CN" sz="1900" smtClean="0"/>
              <a:t>90mg</a:t>
            </a:r>
            <a:r>
              <a:rPr lang="zh-CN" altLang="en-US" sz="1900" smtClean="0"/>
              <a:t>腹腔灌注化疗，紫杉醇</a:t>
            </a:r>
            <a:r>
              <a:rPr lang="en-US" altLang="zh-CN" sz="1900" smtClean="0"/>
              <a:t>150mg</a:t>
            </a:r>
            <a:r>
              <a:rPr lang="zh-CN" altLang="en-US" sz="1900" smtClean="0"/>
              <a:t>静滴</a:t>
            </a:r>
            <a:r>
              <a:rPr lang="en-US" altLang="zh-CN" sz="1900" smtClean="0"/>
              <a:t>+</a:t>
            </a:r>
            <a:r>
              <a:rPr lang="zh-CN" altLang="en-US" sz="1900" smtClean="0"/>
              <a:t>顺铂</a:t>
            </a:r>
            <a:r>
              <a:rPr lang="en-US" altLang="zh-CN" sz="1900" smtClean="0"/>
              <a:t>80mg</a:t>
            </a:r>
            <a:r>
              <a:rPr lang="zh-CN" altLang="en-US" sz="1900" smtClean="0"/>
              <a:t>静滴化疗，紫杉醇</a:t>
            </a:r>
            <a:r>
              <a:rPr lang="en-US" altLang="zh-CN" sz="1900" smtClean="0"/>
              <a:t>150mg</a:t>
            </a:r>
            <a:r>
              <a:rPr lang="zh-CN" altLang="en-US" sz="1900" smtClean="0"/>
              <a:t>静滴</a:t>
            </a:r>
            <a:r>
              <a:rPr lang="en-US" altLang="zh-CN" sz="1900" smtClean="0"/>
              <a:t>+</a:t>
            </a:r>
            <a:r>
              <a:rPr lang="zh-CN" altLang="en-US" sz="1900" smtClean="0"/>
              <a:t>顺铂</a:t>
            </a:r>
            <a:r>
              <a:rPr lang="en-US" altLang="zh-CN" sz="1900" smtClean="0"/>
              <a:t>90mg</a:t>
            </a:r>
            <a:r>
              <a:rPr lang="zh-CN" altLang="en-US" sz="1900" smtClean="0"/>
              <a:t>腹腔灌注化疗，过程顺利，化疗反应轻，</a:t>
            </a:r>
            <a:r>
              <a:rPr lang="zh-CN" altLang="en-US" sz="1900" smtClean="0">
                <a:solidFill>
                  <a:srgbClr val="FF0000"/>
                </a:solidFill>
              </a:rPr>
              <a:t>但考虑腹水控制不佳，肿瘤标志物呈反弹升高趋势。</a:t>
            </a:r>
          </a:p>
          <a:p>
            <a:pPr>
              <a:lnSpc>
                <a:spcPct val="80000"/>
              </a:lnSpc>
            </a:pPr>
            <a:r>
              <a:rPr lang="zh-CN" altLang="en-US" sz="1900" smtClean="0">
                <a:solidFill>
                  <a:srgbClr val="FF0000"/>
                </a:solidFill>
              </a:rPr>
              <a:t>于</a:t>
            </a:r>
            <a:r>
              <a:rPr lang="en-US" altLang="zh-CN" sz="1900" smtClean="0">
                <a:solidFill>
                  <a:srgbClr val="FF0000"/>
                </a:solidFill>
              </a:rPr>
              <a:t>2013-08-09</a:t>
            </a:r>
            <a:r>
              <a:rPr lang="zh-CN" altLang="en-US" sz="1900" smtClean="0">
                <a:solidFill>
                  <a:srgbClr val="FF0000"/>
                </a:solidFill>
              </a:rPr>
              <a:t>改为托泊替康（静滴）</a:t>
            </a:r>
            <a:r>
              <a:rPr lang="en-US" altLang="zh-CN" sz="1900" smtClean="0">
                <a:solidFill>
                  <a:srgbClr val="FF0000"/>
                </a:solidFill>
              </a:rPr>
              <a:t>+</a:t>
            </a:r>
            <a:r>
              <a:rPr lang="zh-CN" altLang="en-US" sz="1900" smtClean="0">
                <a:solidFill>
                  <a:srgbClr val="FF0000"/>
                </a:solidFill>
              </a:rPr>
              <a:t>顺铂（腹化）方案化疗，</a:t>
            </a:r>
            <a:r>
              <a:rPr lang="zh-CN" altLang="en-US" sz="1900" smtClean="0"/>
              <a:t>具体用药：注射用盐酸托泊替康</a:t>
            </a:r>
            <a:r>
              <a:rPr lang="en-US" altLang="zh-CN" sz="1900" smtClean="0"/>
              <a:t>1mg </a:t>
            </a:r>
            <a:r>
              <a:rPr lang="zh-CN" altLang="en-US" sz="1900" smtClean="0"/>
              <a:t>静滴 </a:t>
            </a:r>
            <a:r>
              <a:rPr lang="en-US" altLang="zh-CN" sz="1900" smtClean="0"/>
              <a:t>D1-5 + </a:t>
            </a:r>
            <a:r>
              <a:rPr lang="zh-CN" altLang="en-US" sz="1900" smtClean="0"/>
              <a:t>顺铂 </a:t>
            </a:r>
            <a:r>
              <a:rPr lang="en-US" altLang="zh-CN" sz="1900" smtClean="0"/>
              <a:t>100mg </a:t>
            </a:r>
            <a:r>
              <a:rPr lang="zh-CN" altLang="en-US" sz="1900" smtClean="0"/>
              <a:t>腹腔化疗 </a:t>
            </a:r>
            <a:r>
              <a:rPr lang="en-US" altLang="zh-CN" sz="1900" smtClean="0"/>
              <a:t>D1</a:t>
            </a:r>
            <a:r>
              <a:rPr lang="zh-CN" altLang="en-US" sz="1900" smtClean="0"/>
              <a:t>。</a:t>
            </a:r>
          </a:p>
          <a:p>
            <a:pPr>
              <a:lnSpc>
                <a:spcPct val="80000"/>
              </a:lnSpc>
            </a:pPr>
            <a:r>
              <a:rPr lang="zh-CN" altLang="en-US" sz="1900" smtClean="0"/>
              <a:t>血常规（</a:t>
            </a:r>
            <a:r>
              <a:rPr lang="en-US" altLang="zh-CN" sz="1900" smtClean="0"/>
              <a:t>2013-08-23 </a:t>
            </a:r>
            <a:r>
              <a:rPr lang="zh-CN" altLang="en-US" sz="1900" smtClean="0"/>
              <a:t>）血红蛋白</a:t>
            </a:r>
            <a:r>
              <a:rPr lang="en-US" altLang="zh-CN" sz="1900" smtClean="0"/>
              <a:t>73g/L↓</a:t>
            </a:r>
            <a:r>
              <a:rPr lang="zh-CN" altLang="en-US" sz="1900" smtClean="0"/>
              <a:t>、红细胞计数</a:t>
            </a:r>
            <a:r>
              <a:rPr lang="en-US" altLang="zh-CN" sz="1900" smtClean="0"/>
              <a:t>2.29×1012/L</a:t>
            </a:r>
            <a:r>
              <a:rPr lang="zh-CN" altLang="en-US" sz="1900" smtClean="0"/>
              <a:t>、白细胞计数</a:t>
            </a:r>
            <a:r>
              <a:rPr lang="en-US" altLang="zh-CN" sz="1900" smtClean="0"/>
              <a:t>0.97×109/L↑</a:t>
            </a:r>
            <a:r>
              <a:rPr lang="zh-CN" altLang="en-US" sz="1900" smtClean="0"/>
              <a:t>、中性粒细胞</a:t>
            </a:r>
            <a:r>
              <a:rPr lang="en-US" altLang="zh-CN" sz="1900" smtClean="0"/>
              <a:t>0.07↑</a:t>
            </a:r>
            <a:r>
              <a:rPr lang="zh-CN" altLang="en-US" sz="1900" smtClean="0"/>
              <a:t>、</a:t>
            </a:r>
            <a:r>
              <a:rPr lang="zh-CN" altLang="en-US" sz="1900" smtClean="0">
                <a:solidFill>
                  <a:srgbClr val="FF0000"/>
                </a:solidFill>
              </a:rPr>
              <a:t>血小板计数</a:t>
            </a:r>
            <a:r>
              <a:rPr lang="en-US" altLang="zh-CN" sz="1900" smtClean="0">
                <a:solidFill>
                  <a:srgbClr val="FF0000"/>
                </a:solidFill>
              </a:rPr>
              <a:t>18×109/L↑</a:t>
            </a:r>
            <a:r>
              <a:rPr lang="zh-CN" altLang="en-US" sz="1900" smtClean="0"/>
              <a:t>；</a:t>
            </a:r>
            <a:r>
              <a:rPr lang="en-US" altLang="zh-CN" sz="1900" smtClean="0"/>
              <a:t>PT</a:t>
            </a:r>
            <a:r>
              <a:rPr lang="zh-CN" altLang="en-US" sz="1900" smtClean="0"/>
              <a:t>：</a:t>
            </a:r>
            <a:r>
              <a:rPr lang="en-US" altLang="zh-CN" sz="1900" smtClean="0"/>
              <a:t>12.3s</a:t>
            </a:r>
            <a:r>
              <a:rPr lang="zh-CN" altLang="en-US" sz="1900" smtClean="0"/>
              <a:t>、</a:t>
            </a:r>
            <a:r>
              <a:rPr lang="en-US" altLang="zh-CN" sz="1900" smtClean="0"/>
              <a:t>APTT</a:t>
            </a:r>
            <a:r>
              <a:rPr lang="zh-CN" altLang="en-US" sz="1900" smtClean="0"/>
              <a:t>：</a:t>
            </a:r>
            <a:r>
              <a:rPr lang="en-US" altLang="zh-CN" sz="1900" smtClean="0"/>
              <a:t>29.6s</a:t>
            </a:r>
            <a:r>
              <a:rPr lang="zh-CN" altLang="en-US" sz="1900" smtClean="0"/>
              <a:t>、</a:t>
            </a:r>
            <a:r>
              <a:rPr lang="en-US" altLang="zh-CN" sz="1900" smtClean="0"/>
              <a:t>TT</a:t>
            </a:r>
            <a:r>
              <a:rPr lang="zh-CN" altLang="en-US" sz="1900" smtClean="0"/>
              <a:t>：</a:t>
            </a:r>
            <a:r>
              <a:rPr lang="en-US" altLang="zh-CN" sz="1900" smtClean="0"/>
              <a:t>21.4s</a:t>
            </a:r>
            <a:r>
              <a:rPr lang="zh-CN" altLang="en-US" sz="1900" smtClean="0"/>
              <a:t>、</a:t>
            </a:r>
            <a:r>
              <a:rPr lang="en-US" altLang="zh-CN" sz="1900" smtClean="0"/>
              <a:t>INR</a:t>
            </a:r>
            <a:r>
              <a:rPr lang="zh-CN" altLang="en-US" sz="1900" smtClean="0"/>
              <a:t>：</a:t>
            </a:r>
            <a:r>
              <a:rPr lang="en-US" altLang="zh-CN" sz="1900" smtClean="0"/>
              <a:t>0.89</a:t>
            </a:r>
            <a:r>
              <a:rPr lang="zh-CN" altLang="en-US" sz="1900" smtClean="0"/>
              <a:t>、</a:t>
            </a:r>
            <a:r>
              <a:rPr lang="en-US" altLang="zh-CN" sz="1900" smtClean="0"/>
              <a:t>FB</a:t>
            </a:r>
            <a:r>
              <a:rPr lang="zh-CN" altLang="en-US" sz="1900" smtClean="0"/>
              <a:t>：</a:t>
            </a:r>
            <a:r>
              <a:rPr lang="en-US" altLang="zh-CN" sz="1900" smtClean="0"/>
              <a:t>5.57g/L</a:t>
            </a:r>
            <a:r>
              <a:rPr lang="zh-CN" altLang="en-US" sz="1900" smtClean="0"/>
              <a:t>。</a:t>
            </a:r>
          </a:p>
          <a:p>
            <a:pPr>
              <a:lnSpc>
                <a:spcPct val="80000"/>
              </a:lnSpc>
            </a:pPr>
            <a:endParaRPr lang="zh-CN" altLang="en-US" sz="1900" smtClean="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2"/>
          <p:cNvSpPr>
            <a:spLocks noGrp="1" noChangeArrowheads="1"/>
          </p:cNvSpPr>
          <p:nvPr>
            <p:ph type="title"/>
          </p:nvPr>
        </p:nvSpPr>
        <p:spPr/>
        <p:txBody>
          <a:bodyPr/>
          <a:lstStyle/>
          <a:p>
            <a:r>
              <a:rPr lang="zh-CN" altLang="en-US" smtClean="0"/>
              <a:t>化疗方案及用药</a:t>
            </a:r>
          </a:p>
        </p:txBody>
      </p:sp>
      <p:sp>
        <p:nvSpPr>
          <p:cNvPr id="68610" name="Rectangle 3"/>
          <p:cNvSpPr>
            <a:spLocks noGrp="1" noChangeArrowheads="1"/>
          </p:cNvSpPr>
          <p:nvPr>
            <p:ph type="body" sz="half" idx="1"/>
          </p:nvPr>
        </p:nvSpPr>
        <p:spPr>
          <a:xfrm>
            <a:off x="1524000" y="1905000"/>
            <a:ext cx="3440113" cy="4114800"/>
          </a:xfrm>
        </p:spPr>
        <p:txBody>
          <a:bodyPr/>
          <a:lstStyle/>
          <a:p>
            <a:pPr>
              <a:buFont typeface="Wingdings" pitchFamily="2" charset="2"/>
              <a:buChar char="u"/>
            </a:pPr>
            <a:endParaRPr lang="zh-CN" altLang="en-US" sz="2400" smtClean="0"/>
          </a:p>
          <a:p>
            <a:pPr>
              <a:buFont typeface="Wingdings" pitchFamily="2" charset="2"/>
              <a:buNone/>
            </a:pPr>
            <a:endParaRPr lang="zh-CN" altLang="en-US" sz="3500" smtClean="0"/>
          </a:p>
          <a:p>
            <a:endParaRPr lang="zh-CN" altLang="en-US" sz="3500" smtClean="0"/>
          </a:p>
          <a:p>
            <a:endParaRPr lang="zh-CN" altLang="en-US" sz="3500" smtClean="0"/>
          </a:p>
        </p:txBody>
      </p:sp>
      <p:graphicFrame>
        <p:nvGraphicFramePr>
          <p:cNvPr id="292868" name="Group 4"/>
          <p:cNvGraphicFramePr>
            <a:graphicFrameLocks noGrp="1"/>
          </p:cNvGraphicFramePr>
          <p:nvPr>
            <p:ph sz="half" idx="2"/>
          </p:nvPr>
        </p:nvGraphicFramePr>
        <p:xfrm>
          <a:off x="1778000" y="2127250"/>
          <a:ext cx="6696075" cy="3429000"/>
        </p:xfrm>
        <a:graphic>
          <a:graphicData uri="http://schemas.openxmlformats.org/drawingml/2006/table">
            <a:tbl>
              <a:tblPr/>
              <a:tblGrid>
                <a:gridCol w="955675"/>
                <a:gridCol w="958850"/>
                <a:gridCol w="955675"/>
                <a:gridCol w="955675"/>
                <a:gridCol w="955675"/>
                <a:gridCol w="958850"/>
                <a:gridCol w="955675"/>
              </a:tblGrid>
              <a:tr h="45549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endParaRPr kumimoji="0" lang="zh-CN" altLang="en-US" sz="1500" b="0" i="0" u="none" strike="noStrike" cap="none" normalizeH="0" baseline="0" smtClean="0">
                        <a:ln>
                          <a:noFill/>
                        </a:ln>
                        <a:solidFill>
                          <a:schemeClr val="tx2"/>
                        </a:solidFill>
                        <a:effectLst/>
                        <a:latin typeface="Arial" charset="0"/>
                        <a:ea typeface="宋体" pitchFamily="2" charset="-122"/>
                      </a:endParaRP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500" b="0" i="0" u="none" strike="noStrike" cap="none" normalizeH="0" baseline="0" smtClean="0">
                          <a:ln>
                            <a:noFill/>
                          </a:ln>
                          <a:solidFill>
                            <a:schemeClr val="tx2"/>
                          </a:solidFill>
                          <a:effectLst/>
                          <a:latin typeface="Arial" charset="0"/>
                          <a:ea typeface="宋体" pitchFamily="2" charset="-122"/>
                        </a:rPr>
                        <a:t>TP</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endParaRPr kumimoji="0" lang="zh-CN" altLang="en-US" sz="1500" b="0" i="0" u="none" strike="noStrike" cap="none" normalizeH="0" baseline="0" smtClean="0">
                        <a:ln>
                          <a:noFill/>
                        </a:ln>
                        <a:solidFill>
                          <a:schemeClr val="tx2"/>
                        </a:solidFill>
                        <a:effectLst/>
                        <a:latin typeface="Arial" charset="0"/>
                        <a:ea typeface="宋体" pitchFamily="2" charset="-122"/>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5230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endParaRPr kumimoji="0" lang="zh-CN" altLang="en-US" sz="1500" b="0" i="0" u="none" strike="noStrike" cap="none" normalizeH="0" baseline="0" smtClean="0">
                        <a:ln>
                          <a:noFill/>
                        </a:ln>
                        <a:solidFill>
                          <a:schemeClr val="tx2"/>
                        </a:solidFill>
                        <a:effectLst/>
                        <a:latin typeface="Arial" charset="0"/>
                        <a:ea typeface="宋体" pitchFamily="2" charset="-122"/>
                      </a:endParaRP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500" b="0" i="0" u="none" strike="noStrike" cap="none" normalizeH="0" baseline="0" smtClean="0">
                          <a:ln>
                            <a:noFill/>
                          </a:ln>
                          <a:solidFill>
                            <a:schemeClr val="tx2"/>
                          </a:solidFill>
                          <a:effectLst/>
                          <a:latin typeface="Arial" charset="0"/>
                          <a:ea typeface="宋体" pitchFamily="2" charset="-122"/>
                        </a:rPr>
                        <a:t>3-1</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500" b="0" i="0" u="none" strike="noStrike" cap="none" normalizeH="0" baseline="0" smtClean="0">
                          <a:ln>
                            <a:noFill/>
                          </a:ln>
                          <a:solidFill>
                            <a:schemeClr val="tx2"/>
                          </a:solidFill>
                          <a:effectLst/>
                          <a:latin typeface="Arial" charset="0"/>
                          <a:ea typeface="宋体" pitchFamily="2" charset="-122"/>
                        </a:rPr>
                        <a:t>3-27</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500" b="0" i="0" u="none" strike="noStrike" cap="none" normalizeH="0" baseline="0" smtClean="0">
                          <a:ln>
                            <a:noFill/>
                          </a:ln>
                          <a:solidFill>
                            <a:schemeClr val="tx2"/>
                          </a:solidFill>
                          <a:effectLst/>
                          <a:latin typeface="Arial" charset="0"/>
                          <a:ea typeface="宋体" pitchFamily="2" charset="-122"/>
                        </a:rPr>
                        <a:t>5-21</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500" b="0" i="0" u="none" strike="noStrike" cap="none" normalizeH="0" baseline="0" smtClean="0">
                          <a:ln>
                            <a:noFill/>
                          </a:ln>
                          <a:solidFill>
                            <a:schemeClr val="tx2"/>
                          </a:solidFill>
                          <a:effectLst/>
                          <a:latin typeface="Arial" charset="0"/>
                          <a:ea typeface="宋体" pitchFamily="2" charset="-122"/>
                        </a:rPr>
                        <a:t>6-24</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500" b="0" i="0" u="none" strike="noStrike" cap="none" normalizeH="0" baseline="0" smtClean="0">
                          <a:ln>
                            <a:noFill/>
                          </a:ln>
                          <a:solidFill>
                            <a:schemeClr val="tx2"/>
                          </a:solidFill>
                          <a:effectLst/>
                          <a:latin typeface="Arial" charset="0"/>
                          <a:ea typeface="宋体" pitchFamily="2" charset="-122"/>
                        </a:rPr>
                        <a:t>7-17</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500" b="0" i="0" u="none" strike="noStrike" cap="none" normalizeH="0" baseline="0" smtClean="0">
                          <a:ln>
                            <a:noFill/>
                          </a:ln>
                          <a:solidFill>
                            <a:schemeClr val="tx2"/>
                          </a:solidFill>
                          <a:effectLst/>
                          <a:latin typeface="Arial" charset="0"/>
                          <a:ea typeface="宋体" pitchFamily="2" charset="-122"/>
                        </a:rPr>
                        <a:t>8-9</a:t>
                      </a: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80109">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endParaRPr kumimoji="0" lang="zh-CN" altLang="en-US" sz="1500" b="0" i="0" u="none" strike="noStrike" cap="none" normalizeH="0" baseline="0" smtClean="0">
                        <a:ln>
                          <a:noFill/>
                        </a:ln>
                        <a:solidFill>
                          <a:schemeClr val="tx2"/>
                        </a:solidFill>
                        <a:effectLst/>
                        <a:latin typeface="Arial" charset="0"/>
                        <a:ea typeface="宋体" pitchFamily="2" charset="-122"/>
                      </a:endParaRP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500" b="0" i="0" u="none" strike="noStrike" cap="none" normalizeH="0" baseline="0" smtClean="0">
                          <a:ln>
                            <a:noFill/>
                          </a:ln>
                          <a:solidFill>
                            <a:schemeClr val="tx2"/>
                          </a:solidFill>
                          <a:effectLst/>
                          <a:latin typeface="Arial" charset="0"/>
                          <a:ea typeface="宋体" pitchFamily="2" charset="-122"/>
                        </a:rPr>
                        <a:t>顺铂</a:t>
                      </a:r>
                      <a:r>
                        <a:rPr kumimoji="0" lang="en-US" altLang="zh-CN" sz="1500" b="0" i="0" u="none" strike="noStrike" cap="none" normalizeH="0" baseline="0" smtClean="0">
                          <a:ln>
                            <a:noFill/>
                          </a:ln>
                          <a:solidFill>
                            <a:schemeClr val="tx2"/>
                          </a:solidFill>
                          <a:effectLst/>
                          <a:latin typeface="Arial" charset="0"/>
                          <a:ea typeface="宋体" pitchFamily="2" charset="-122"/>
                        </a:rPr>
                        <a:t>100mg</a:t>
                      </a:r>
                      <a:r>
                        <a:rPr kumimoji="0" lang="zh-CN" altLang="en-US" sz="1500" b="0" i="0" u="none" strike="noStrike" cap="none" normalizeH="0" baseline="0" smtClean="0">
                          <a:ln>
                            <a:noFill/>
                          </a:ln>
                          <a:solidFill>
                            <a:schemeClr val="tx2"/>
                          </a:solidFill>
                          <a:effectLst/>
                          <a:latin typeface="Arial" charset="0"/>
                          <a:ea typeface="宋体" pitchFamily="2" charset="-122"/>
                        </a:rPr>
                        <a:t>腹腔灌注</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500" b="0" i="0" u="none" strike="noStrike" cap="none" normalizeH="0" baseline="0" smtClean="0">
                          <a:ln>
                            <a:noFill/>
                          </a:ln>
                          <a:solidFill>
                            <a:schemeClr val="tx2"/>
                          </a:solidFill>
                          <a:effectLst/>
                          <a:latin typeface="Arial" charset="0"/>
                          <a:ea typeface="宋体" pitchFamily="2" charset="-122"/>
                        </a:rPr>
                        <a:t>顺铂</a:t>
                      </a:r>
                      <a:r>
                        <a:rPr kumimoji="0" lang="en-US" altLang="zh-CN" sz="1500" b="0" i="0" u="none" strike="noStrike" cap="none" normalizeH="0" baseline="0" smtClean="0">
                          <a:ln>
                            <a:noFill/>
                          </a:ln>
                          <a:solidFill>
                            <a:schemeClr val="tx2"/>
                          </a:solidFill>
                          <a:effectLst/>
                          <a:latin typeface="Arial" charset="0"/>
                          <a:ea typeface="宋体" pitchFamily="2" charset="-122"/>
                        </a:rPr>
                        <a:t>100mg</a:t>
                      </a:r>
                      <a:r>
                        <a:rPr kumimoji="0" lang="zh-CN" altLang="en-US" sz="1500" b="0" i="0" u="none" strike="noStrike" cap="none" normalizeH="0" baseline="0" smtClean="0">
                          <a:ln>
                            <a:noFill/>
                          </a:ln>
                          <a:solidFill>
                            <a:schemeClr val="tx2"/>
                          </a:solidFill>
                          <a:effectLst/>
                          <a:latin typeface="Arial" charset="0"/>
                          <a:ea typeface="宋体" pitchFamily="2" charset="-122"/>
                        </a:rPr>
                        <a:t>腹腔灌注</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500" b="0" i="0" u="none" strike="noStrike" cap="none" normalizeH="0" baseline="0" smtClean="0">
                          <a:ln>
                            <a:noFill/>
                          </a:ln>
                          <a:solidFill>
                            <a:schemeClr val="tx2"/>
                          </a:solidFill>
                          <a:effectLst/>
                          <a:latin typeface="Arial" charset="0"/>
                          <a:ea typeface="宋体" pitchFamily="2" charset="-122"/>
                        </a:rPr>
                        <a:t>顺铂</a:t>
                      </a:r>
                      <a:r>
                        <a:rPr kumimoji="0" lang="en-US" altLang="zh-CN" sz="1500" b="0" i="0" u="none" strike="noStrike" cap="none" normalizeH="0" baseline="0" smtClean="0">
                          <a:ln>
                            <a:noFill/>
                          </a:ln>
                          <a:solidFill>
                            <a:schemeClr val="tx2"/>
                          </a:solidFill>
                          <a:effectLst/>
                          <a:latin typeface="Arial" charset="0"/>
                          <a:ea typeface="宋体" pitchFamily="2" charset="-122"/>
                        </a:rPr>
                        <a:t>90mg</a:t>
                      </a:r>
                      <a:r>
                        <a:rPr kumimoji="0" lang="zh-CN" altLang="en-US" sz="1500" b="0" i="0" u="none" strike="noStrike" cap="none" normalizeH="0" baseline="0" smtClean="0">
                          <a:ln>
                            <a:noFill/>
                          </a:ln>
                          <a:solidFill>
                            <a:schemeClr val="tx2"/>
                          </a:solidFill>
                          <a:effectLst/>
                          <a:latin typeface="Arial" charset="0"/>
                          <a:ea typeface="宋体" pitchFamily="2" charset="-122"/>
                        </a:rPr>
                        <a:t>腹腔灌注</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500" b="0" i="0" u="none" strike="noStrike" cap="none" normalizeH="0" baseline="0" smtClean="0">
                          <a:ln>
                            <a:noFill/>
                          </a:ln>
                          <a:solidFill>
                            <a:schemeClr val="tx2"/>
                          </a:solidFill>
                          <a:effectLst/>
                          <a:latin typeface="Arial" charset="0"/>
                          <a:ea typeface="宋体" pitchFamily="2" charset="-122"/>
                        </a:rPr>
                        <a:t>顺铂</a:t>
                      </a:r>
                      <a:r>
                        <a:rPr kumimoji="0" lang="en-US" altLang="zh-CN" sz="1500" b="0" i="0" u="none" strike="noStrike" cap="none" normalizeH="0" baseline="0" smtClean="0">
                          <a:ln>
                            <a:noFill/>
                          </a:ln>
                          <a:solidFill>
                            <a:schemeClr val="tx2"/>
                          </a:solidFill>
                          <a:effectLst/>
                          <a:latin typeface="Arial" charset="0"/>
                          <a:ea typeface="宋体" pitchFamily="2" charset="-122"/>
                        </a:rPr>
                        <a:t>80mg</a:t>
                      </a:r>
                      <a:r>
                        <a:rPr kumimoji="0" lang="zh-CN" altLang="en-US" sz="1500" b="0" i="0" u="none" strike="noStrike" cap="none" normalizeH="0" baseline="0" smtClean="0">
                          <a:ln>
                            <a:noFill/>
                          </a:ln>
                          <a:solidFill>
                            <a:schemeClr val="tx2"/>
                          </a:solidFill>
                          <a:effectLst/>
                          <a:latin typeface="Arial" charset="0"/>
                          <a:ea typeface="宋体" pitchFamily="2" charset="-122"/>
                        </a:rPr>
                        <a:t>静滴化疗</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500" b="0" i="0" u="none" strike="noStrike" cap="none" normalizeH="0" baseline="0" smtClean="0">
                          <a:ln>
                            <a:noFill/>
                          </a:ln>
                          <a:solidFill>
                            <a:schemeClr val="tx2"/>
                          </a:solidFill>
                          <a:effectLst/>
                          <a:latin typeface="Arial" charset="0"/>
                          <a:ea typeface="宋体" pitchFamily="2" charset="-122"/>
                        </a:rPr>
                        <a:t>顺铂</a:t>
                      </a:r>
                      <a:r>
                        <a:rPr kumimoji="0" lang="en-US" altLang="zh-CN" sz="1500" b="0" i="0" u="none" strike="noStrike" cap="none" normalizeH="0" baseline="0" smtClean="0">
                          <a:ln>
                            <a:noFill/>
                          </a:ln>
                          <a:solidFill>
                            <a:schemeClr val="tx2"/>
                          </a:solidFill>
                          <a:effectLst/>
                          <a:latin typeface="Arial" charset="0"/>
                          <a:ea typeface="宋体" pitchFamily="2" charset="-122"/>
                        </a:rPr>
                        <a:t>90mg</a:t>
                      </a:r>
                      <a:r>
                        <a:rPr kumimoji="0" lang="zh-CN" altLang="en-US" sz="1500" b="0" i="0" u="none" strike="noStrike" cap="none" normalizeH="0" baseline="0" smtClean="0">
                          <a:ln>
                            <a:noFill/>
                          </a:ln>
                          <a:solidFill>
                            <a:schemeClr val="tx2"/>
                          </a:solidFill>
                          <a:effectLst/>
                          <a:latin typeface="Arial" charset="0"/>
                          <a:ea typeface="宋体" pitchFamily="2" charset="-122"/>
                        </a:rPr>
                        <a:t>腹腔灌注化疗</a:t>
                      </a:r>
                    </a:p>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endParaRPr kumimoji="0" lang="zh-CN" altLang="en-US" sz="1500" b="0" i="0" u="none" strike="noStrike" cap="none" normalizeH="0" baseline="0" smtClean="0">
                        <a:ln>
                          <a:noFill/>
                        </a:ln>
                        <a:solidFill>
                          <a:schemeClr val="tx2"/>
                        </a:solidFill>
                        <a:effectLst/>
                        <a:latin typeface="Arial" charset="0"/>
                        <a:ea typeface="宋体" pitchFamily="2" charset="-122"/>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500" b="0" i="0" u="none" strike="noStrike" cap="none" normalizeH="0" baseline="0" smtClean="0">
                          <a:ln>
                            <a:noFill/>
                          </a:ln>
                          <a:solidFill>
                            <a:schemeClr val="tx2"/>
                          </a:solidFill>
                          <a:effectLst/>
                          <a:latin typeface="Arial" charset="0"/>
                          <a:ea typeface="宋体" pitchFamily="2" charset="-122"/>
                        </a:rPr>
                        <a:t>托泊替康</a:t>
                      </a:r>
                      <a:r>
                        <a:rPr kumimoji="0" lang="en-US" altLang="zh-CN" sz="1500" b="0" i="0" u="none" strike="noStrike" cap="none" normalizeH="0" baseline="0" smtClean="0">
                          <a:ln>
                            <a:noFill/>
                          </a:ln>
                          <a:solidFill>
                            <a:schemeClr val="tx2"/>
                          </a:solidFill>
                          <a:effectLst/>
                          <a:latin typeface="Arial" charset="0"/>
                          <a:ea typeface="宋体" pitchFamily="2" charset="-122"/>
                        </a:rPr>
                        <a:t>1mg </a:t>
                      </a:r>
                      <a:r>
                        <a:rPr kumimoji="0" lang="zh-CN" altLang="en-US" sz="1500" b="0" i="0" u="none" strike="noStrike" cap="none" normalizeH="0" baseline="0" smtClean="0">
                          <a:ln>
                            <a:noFill/>
                          </a:ln>
                          <a:solidFill>
                            <a:schemeClr val="tx2"/>
                          </a:solidFill>
                          <a:effectLst/>
                          <a:latin typeface="Arial" charset="0"/>
                          <a:ea typeface="宋体" pitchFamily="2" charset="-122"/>
                        </a:rPr>
                        <a:t>静滴 </a:t>
                      </a:r>
                    </a:p>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500" b="0" i="0" u="none" strike="noStrike" cap="none" normalizeH="0" baseline="0" smtClean="0">
                          <a:ln>
                            <a:noFill/>
                          </a:ln>
                          <a:solidFill>
                            <a:schemeClr val="tx2"/>
                          </a:solidFill>
                          <a:effectLst/>
                          <a:latin typeface="Arial" charset="0"/>
                          <a:ea typeface="宋体" pitchFamily="2" charset="-122"/>
                        </a:rPr>
                        <a:t>D1-5 </a:t>
                      </a: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41101">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endParaRPr kumimoji="0" lang="zh-CN" altLang="en-US" sz="1500" b="0" i="0" u="none" strike="noStrike" cap="none" normalizeH="0" baseline="0" smtClean="0">
                        <a:ln>
                          <a:noFill/>
                        </a:ln>
                        <a:solidFill>
                          <a:schemeClr val="tx2"/>
                        </a:solidFill>
                        <a:effectLst/>
                        <a:latin typeface="Arial" charset="0"/>
                        <a:ea typeface="宋体" pitchFamily="2" charset="-122"/>
                      </a:endParaRP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500" b="0" i="0" u="none" strike="noStrike" cap="none" normalizeH="0" baseline="0" smtClean="0">
                          <a:ln>
                            <a:noFill/>
                          </a:ln>
                          <a:solidFill>
                            <a:schemeClr val="tx2"/>
                          </a:solidFill>
                          <a:effectLst/>
                          <a:latin typeface="Arial" charset="0"/>
                          <a:ea typeface="宋体" pitchFamily="2" charset="-122"/>
                        </a:rPr>
                        <a:t>紫杉醇</a:t>
                      </a:r>
                      <a:r>
                        <a:rPr kumimoji="0" lang="en-US" altLang="zh-CN" sz="1500" b="0" i="0" u="none" strike="noStrike" cap="none" normalizeH="0" baseline="0" smtClean="0">
                          <a:ln>
                            <a:noFill/>
                          </a:ln>
                          <a:solidFill>
                            <a:schemeClr val="tx2"/>
                          </a:solidFill>
                          <a:effectLst/>
                          <a:latin typeface="Arial" charset="0"/>
                          <a:ea typeface="宋体" pitchFamily="2" charset="-122"/>
                        </a:rPr>
                        <a:t>180mg</a:t>
                      </a:r>
                      <a:r>
                        <a:rPr kumimoji="0" lang="zh-CN" altLang="en-US" sz="1500" b="0" i="0" u="none" strike="noStrike" cap="none" normalizeH="0" baseline="0" smtClean="0">
                          <a:ln>
                            <a:noFill/>
                          </a:ln>
                          <a:solidFill>
                            <a:schemeClr val="tx2"/>
                          </a:solidFill>
                          <a:effectLst/>
                          <a:latin typeface="Arial" charset="0"/>
                          <a:ea typeface="宋体" pitchFamily="2" charset="-122"/>
                        </a:rPr>
                        <a:t>静滴</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500" b="0" i="0" u="none" strike="noStrike" cap="none" normalizeH="0" baseline="0" smtClean="0">
                          <a:ln>
                            <a:noFill/>
                          </a:ln>
                          <a:solidFill>
                            <a:schemeClr val="tx2"/>
                          </a:solidFill>
                          <a:effectLst/>
                          <a:latin typeface="Arial" charset="0"/>
                          <a:ea typeface="宋体" pitchFamily="2" charset="-122"/>
                        </a:rPr>
                        <a:t>紫杉醇</a:t>
                      </a:r>
                      <a:r>
                        <a:rPr kumimoji="0" lang="en-US" altLang="zh-CN" sz="1500" b="0" i="0" u="none" strike="noStrike" cap="none" normalizeH="0" baseline="0" smtClean="0">
                          <a:ln>
                            <a:noFill/>
                          </a:ln>
                          <a:solidFill>
                            <a:schemeClr val="tx2"/>
                          </a:solidFill>
                          <a:effectLst/>
                          <a:latin typeface="Arial" charset="0"/>
                          <a:ea typeface="宋体" pitchFamily="2" charset="-122"/>
                        </a:rPr>
                        <a:t>180mg</a:t>
                      </a:r>
                      <a:r>
                        <a:rPr kumimoji="0" lang="zh-CN" altLang="en-US" sz="1500" b="0" i="0" u="none" strike="noStrike" cap="none" normalizeH="0" baseline="0" smtClean="0">
                          <a:ln>
                            <a:noFill/>
                          </a:ln>
                          <a:solidFill>
                            <a:schemeClr val="tx2"/>
                          </a:solidFill>
                          <a:effectLst/>
                          <a:latin typeface="Arial" charset="0"/>
                          <a:ea typeface="宋体" pitchFamily="2" charset="-122"/>
                        </a:rPr>
                        <a:t>静滴</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500" b="0" i="0" u="none" strike="noStrike" cap="none" normalizeH="0" baseline="0" smtClean="0">
                          <a:ln>
                            <a:noFill/>
                          </a:ln>
                          <a:solidFill>
                            <a:schemeClr val="tx2"/>
                          </a:solidFill>
                          <a:effectLst/>
                          <a:latin typeface="Arial" charset="0"/>
                          <a:ea typeface="宋体" pitchFamily="2" charset="-122"/>
                        </a:rPr>
                        <a:t>紫杉醇</a:t>
                      </a:r>
                      <a:r>
                        <a:rPr kumimoji="0" lang="en-US" altLang="zh-CN" sz="1500" b="0" i="0" u="none" strike="noStrike" cap="none" normalizeH="0" baseline="0" smtClean="0">
                          <a:ln>
                            <a:noFill/>
                          </a:ln>
                          <a:solidFill>
                            <a:schemeClr val="tx2"/>
                          </a:solidFill>
                          <a:effectLst/>
                          <a:latin typeface="Arial" charset="0"/>
                          <a:ea typeface="宋体" pitchFamily="2" charset="-122"/>
                        </a:rPr>
                        <a:t>150mg</a:t>
                      </a:r>
                      <a:r>
                        <a:rPr kumimoji="0" lang="zh-CN" altLang="en-US" sz="1500" b="0" i="0" u="none" strike="noStrike" cap="none" normalizeH="0" baseline="0" smtClean="0">
                          <a:ln>
                            <a:noFill/>
                          </a:ln>
                          <a:solidFill>
                            <a:schemeClr val="tx2"/>
                          </a:solidFill>
                          <a:effectLst/>
                          <a:latin typeface="Arial" charset="0"/>
                          <a:ea typeface="宋体" pitchFamily="2" charset="-122"/>
                        </a:rPr>
                        <a:t>静滴</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500" b="0" i="0" u="none" strike="noStrike" cap="none" normalizeH="0" baseline="0" smtClean="0">
                          <a:ln>
                            <a:noFill/>
                          </a:ln>
                          <a:solidFill>
                            <a:schemeClr val="tx2"/>
                          </a:solidFill>
                          <a:effectLst/>
                          <a:latin typeface="Arial" charset="0"/>
                          <a:ea typeface="宋体" pitchFamily="2" charset="-122"/>
                        </a:rPr>
                        <a:t>紫杉醇</a:t>
                      </a:r>
                      <a:r>
                        <a:rPr kumimoji="0" lang="en-US" altLang="zh-CN" sz="1500" b="0" i="0" u="none" strike="noStrike" cap="none" normalizeH="0" baseline="0" smtClean="0">
                          <a:ln>
                            <a:noFill/>
                          </a:ln>
                          <a:solidFill>
                            <a:schemeClr val="tx2"/>
                          </a:solidFill>
                          <a:effectLst/>
                          <a:latin typeface="Arial" charset="0"/>
                          <a:ea typeface="宋体" pitchFamily="2" charset="-122"/>
                        </a:rPr>
                        <a:t>150mg</a:t>
                      </a:r>
                      <a:r>
                        <a:rPr kumimoji="0" lang="zh-CN" altLang="en-US" sz="1500" b="0" i="0" u="none" strike="noStrike" cap="none" normalizeH="0" baseline="0" smtClean="0">
                          <a:ln>
                            <a:noFill/>
                          </a:ln>
                          <a:solidFill>
                            <a:schemeClr val="tx2"/>
                          </a:solidFill>
                          <a:effectLst/>
                          <a:latin typeface="Arial" charset="0"/>
                          <a:ea typeface="宋体" pitchFamily="2" charset="-122"/>
                        </a:rPr>
                        <a:t>静滴</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500" b="0" i="0" u="none" strike="noStrike" cap="none" normalizeH="0" baseline="0" smtClean="0">
                          <a:ln>
                            <a:noFill/>
                          </a:ln>
                          <a:solidFill>
                            <a:schemeClr val="tx2"/>
                          </a:solidFill>
                          <a:effectLst/>
                          <a:latin typeface="Arial" charset="0"/>
                          <a:ea typeface="宋体" pitchFamily="2" charset="-122"/>
                        </a:rPr>
                        <a:t>紫杉醇</a:t>
                      </a:r>
                      <a:r>
                        <a:rPr kumimoji="0" lang="en-US" altLang="zh-CN" sz="1500" b="0" i="0" u="none" strike="noStrike" cap="none" normalizeH="0" baseline="0" smtClean="0">
                          <a:ln>
                            <a:noFill/>
                          </a:ln>
                          <a:solidFill>
                            <a:schemeClr val="tx2"/>
                          </a:solidFill>
                          <a:effectLst/>
                          <a:latin typeface="Arial" charset="0"/>
                          <a:ea typeface="宋体" pitchFamily="2" charset="-122"/>
                        </a:rPr>
                        <a:t>150mg</a:t>
                      </a:r>
                      <a:r>
                        <a:rPr kumimoji="0" lang="zh-CN" altLang="en-US" sz="1500" b="0" i="0" u="none" strike="noStrike" cap="none" normalizeH="0" baseline="0" smtClean="0">
                          <a:ln>
                            <a:noFill/>
                          </a:ln>
                          <a:solidFill>
                            <a:schemeClr val="tx2"/>
                          </a:solidFill>
                          <a:effectLst/>
                          <a:latin typeface="Arial" charset="0"/>
                          <a:ea typeface="宋体" pitchFamily="2" charset="-122"/>
                        </a:rPr>
                        <a:t>静滴</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500" b="0" i="0" u="none" strike="noStrike" cap="none" normalizeH="0" baseline="0" smtClean="0">
                          <a:ln>
                            <a:noFill/>
                          </a:ln>
                          <a:solidFill>
                            <a:schemeClr val="tx2"/>
                          </a:solidFill>
                          <a:effectLst/>
                          <a:latin typeface="Arial" charset="0"/>
                          <a:ea typeface="宋体" pitchFamily="2" charset="-122"/>
                        </a:rPr>
                        <a:t>顺铂 </a:t>
                      </a:r>
                      <a:r>
                        <a:rPr kumimoji="0" lang="en-US" altLang="zh-CN" sz="1500" b="0" i="0" u="none" strike="noStrike" cap="none" normalizeH="0" baseline="0" smtClean="0">
                          <a:ln>
                            <a:noFill/>
                          </a:ln>
                          <a:solidFill>
                            <a:schemeClr val="tx2"/>
                          </a:solidFill>
                          <a:effectLst/>
                          <a:latin typeface="Arial" charset="0"/>
                          <a:ea typeface="宋体" pitchFamily="2" charset="-122"/>
                        </a:rPr>
                        <a:t>100mg </a:t>
                      </a:r>
                      <a:r>
                        <a:rPr kumimoji="0" lang="zh-CN" altLang="en-US" sz="1500" b="0" i="0" u="none" strike="noStrike" cap="none" normalizeH="0" baseline="0" smtClean="0">
                          <a:ln>
                            <a:noFill/>
                          </a:ln>
                          <a:solidFill>
                            <a:schemeClr val="tx2"/>
                          </a:solidFill>
                          <a:effectLst/>
                          <a:latin typeface="Arial" charset="0"/>
                          <a:ea typeface="宋体" pitchFamily="2" charset="-122"/>
                        </a:rPr>
                        <a:t>腹腔化疗 </a:t>
                      </a:r>
                    </a:p>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500" b="0" i="0" u="none" strike="noStrike" cap="none" normalizeH="0" baseline="0" smtClean="0">
                          <a:ln>
                            <a:noFill/>
                          </a:ln>
                          <a:solidFill>
                            <a:schemeClr val="tx2"/>
                          </a:solidFill>
                          <a:effectLst/>
                          <a:latin typeface="Arial" charset="0"/>
                          <a:ea typeface="宋体" pitchFamily="2" charset="-122"/>
                        </a:rPr>
                        <a:t>D1</a:t>
                      </a: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p:cNvSpPr>
            <a:spLocks noGrp="1" noChangeArrowheads="1"/>
          </p:cNvSpPr>
          <p:nvPr>
            <p:ph type="title"/>
          </p:nvPr>
        </p:nvSpPr>
        <p:spPr>
          <a:xfrm>
            <a:off x="395288" y="260350"/>
            <a:ext cx="2703512" cy="635000"/>
          </a:xfrm>
        </p:spPr>
        <p:txBody>
          <a:bodyPr/>
          <a:lstStyle/>
          <a:p>
            <a:r>
              <a:rPr lang="zh-CN" altLang="en-US" sz="3800" smtClean="0"/>
              <a:t>检查项目</a:t>
            </a:r>
          </a:p>
        </p:txBody>
      </p:sp>
      <p:graphicFrame>
        <p:nvGraphicFramePr>
          <p:cNvPr id="293891" name="Group 3"/>
          <p:cNvGraphicFramePr>
            <a:graphicFrameLocks noGrp="1"/>
          </p:cNvGraphicFramePr>
          <p:nvPr>
            <p:ph type="tbl" idx="1"/>
          </p:nvPr>
        </p:nvGraphicFramePr>
        <p:xfrm>
          <a:off x="107950" y="900113"/>
          <a:ext cx="9001125" cy="5913437"/>
        </p:xfrm>
        <a:graphic>
          <a:graphicData uri="http://schemas.openxmlformats.org/drawingml/2006/table">
            <a:tbl>
              <a:tblPr/>
              <a:tblGrid>
                <a:gridCol w="1749425"/>
                <a:gridCol w="736600"/>
                <a:gridCol w="868363"/>
                <a:gridCol w="893762"/>
                <a:gridCol w="865188"/>
                <a:gridCol w="795337"/>
                <a:gridCol w="885825"/>
                <a:gridCol w="622300"/>
                <a:gridCol w="792163"/>
                <a:gridCol w="792162"/>
              </a:tblGrid>
              <a:tr h="309542">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zh-CN" altLang="en-US" sz="1100" b="0" i="0" u="none" strike="noStrike" cap="none" normalizeH="0" baseline="0" smtClean="0">
                          <a:ln>
                            <a:noFill/>
                          </a:ln>
                          <a:solidFill>
                            <a:schemeClr val="tx2"/>
                          </a:solidFill>
                          <a:effectLst/>
                          <a:latin typeface="宋体" pitchFamily="2" charset="-122"/>
                          <a:ea typeface="宋体" pitchFamily="2" charset="-122"/>
                        </a:rPr>
                        <a:t>日期</a:t>
                      </a: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8</a:t>
                      </a:r>
                      <a:r>
                        <a:rPr kumimoji="0" lang="zh-CN" altLang="en-US" sz="1000" b="0" i="0" u="none" strike="noStrike" cap="none" normalizeH="0" baseline="0" smtClean="0">
                          <a:ln>
                            <a:noFill/>
                          </a:ln>
                          <a:solidFill>
                            <a:schemeClr val="tx2"/>
                          </a:solidFill>
                          <a:effectLst/>
                          <a:latin typeface="宋体" pitchFamily="2" charset="-122"/>
                          <a:ea typeface="宋体" pitchFamily="2" charset="-122"/>
                        </a:rPr>
                        <a:t>月</a:t>
                      </a:r>
                      <a:r>
                        <a:rPr kumimoji="0" lang="en-US" altLang="zh-CN" sz="1000" b="0" i="0" u="none" strike="noStrike" cap="none" normalizeH="0" baseline="0" smtClean="0">
                          <a:ln>
                            <a:noFill/>
                          </a:ln>
                          <a:solidFill>
                            <a:schemeClr val="tx2"/>
                          </a:solidFill>
                          <a:effectLst/>
                          <a:latin typeface="宋体" pitchFamily="2" charset="-122"/>
                          <a:ea typeface="宋体" pitchFamily="2" charset="-122"/>
                        </a:rPr>
                        <a:t>23</a:t>
                      </a:r>
                      <a:r>
                        <a:rPr kumimoji="0" lang="zh-CN" altLang="en-US" sz="1000" b="0" i="0" u="none" strike="noStrike" cap="none" normalizeH="0" baseline="0" smtClean="0">
                          <a:ln>
                            <a:noFill/>
                          </a:ln>
                          <a:solidFill>
                            <a:schemeClr val="tx2"/>
                          </a:solidFill>
                          <a:effectLst/>
                          <a:latin typeface="宋体" pitchFamily="2" charset="-122"/>
                          <a:ea typeface="宋体" pitchFamily="2" charset="-122"/>
                        </a:rPr>
                        <a:t>日</a:t>
                      </a: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8</a:t>
                      </a:r>
                      <a:r>
                        <a:rPr kumimoji="0" lang="zh-CN" altLang="en-US" sz="1000" b="0" i="0" u="none" strike="noStrike" cap="none" normalizeH="0" baseline="0" smtClean="0">
                          <a:ln>
                            <a:noFill/>
                          </a:ln>
                          <a:solidFill>
                            <a:schemeClr val="tx2"/>
                          </a:solidFill>
                          <a:effectLst/>
                          <a:latin typeface="宋体" pitchFamily="2" charset="-122"/>
                          <a:ea typeface="宋体" pitchFamily="2" charset="-122"/>
                        </a:rPr>
                        <a:t>月</a:t>
                      </a:r>
                      <a:r>
                        <a:rPr kumimoji="0" lang="en-US" altLang="zh-CN" sz="1000" b="0" i="0" u="none" strike="noStrike" cap="none" normalizeH="0" baseline="0" smtClean="0">
                          <a:ln>
                            <a:noFill/>
                          </a:ln>
                          <a:solidFill>
                            <a:schemeClr val="tx2"/>
                          </a:solidFill>
                          <a:effectLst/>
                          <a:latin typeface="宋体" pitchFamily="2" charset="-122"/>
                          <a:ea typeface="宋体" pitchFamily="2" charset="-122"/>
                        </a:rPr>
                        <a:t>24</a:t>
                      </a:r>
                      <a:r>
                        <a:rPr kumimoji="0" lang="zh-CN" altLang="en-US" sz="1000" b="0" i="0" u="none" strike="noStrike" cap="none" normalizeH="0" baseline="0" smtClean="0">
                          <a:ln>
                            <a:noFill/>
                          </a:ln>
                          <a:solidFill>
                            <a:schemeClr val="tx2"/>
                          </a:solidFill>
                          <a:effectLst/>
                          <a:latin typeface="宋体" pitchFamily="2" charset="-122"/>
                          <a:ea typeface="宋体" pitchFamily="2" charset="-122"/>
                        </a:rPr>
                        <a:t>日</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8</a:t>
                      </a:r>
                      <a:r>
                        <a:rPr kumimoji="0" lang="zh-CN" altLang="en-US" sz="1000" b="0" i="0" u="none" strike="noStrike" cap="none" normalizeH="0" baseline="0" smtClean="0">
                          <a:ln>
                            <a:noFill/>
                          </a:ln>
                          <a:solidFill>
                            <a:schemeClr val="tx2"/>
                          </a:solidFill>
                          <a:effectLst/>
                          <a:latin typeface="宋体" pitchFamily="2" charset="-122"/>
                          <a:ea typeface="宋体" pitchFamily="2" charset="-122"/>
                        </a:rPr>
                        <a:t>月</a:t>
                      </a:r>
                      <a:r>
                        <a:rPr kumimoji="0" lang="en-US" altLang="zh-CN" sz="1000" b="0" i="0" u="none" strike="noStrike" cap="none" normalizeH="0" baseline="0" smtClean="0">
                          <a:ln>
                            <a:noFill/>
                          </a:ln>
                          <a:solidFill>
                            <a:schemeClr val="tx2"/>
                          </a:solidFill>
                          <a:effectLst/>
                          <a:latin typeface="宋体" pitchFamily="2" charset="-122"/>
                          <a:ea typeface="宋体" pitchFamily="2" charset="-122"/>
                        </a:rPr>
                        <a:t>25</a:t>
                      </a:r>
                      <a:r>
                        <a:rPr kumimoji="0" lang="zh-CN" altLang="en-US" sz="1000" b="0" i="0" u="none" strike="noStrike" cap="none" normalizeH="0" baseline="0" smtClean="0">
                          <a:ln>
                            <a:noFill/>
                          </a:ln>
                          <a:solidFill>
                            <a:schemeClr val="tx2"/>
                          </a:solidFill>
                          <a:effectLst/>
                          <a:latin typeface="宋体" pitchFamily="2" charset="-122"/>
                          <a:ea typeface="宋体" pitchFamily="2" charset="-122"/>
                        </a:rPr>
                        <a:t>日</a:t>
                      </a: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8</a:t>
                      </a:r>
                      <a:r>
                        <a:rPr kumimoji="0" lang="zh-CN" altLang="en-US" sz="1000" b="0" i="0" u="none" strike="noStrike" cap="none" normalizeH="0" baseline="0" smtClean="0">
                          <a:ln>
                            <a:noFill/>
                          </a:ln>
                          <a:solidFill>
                            <a:schemeClr val="tx2"/>
                          </a:solidFill>
                          <a:effectLst/>
                          <a:latin typeface="宋体" pitchFamily="2" charset="-122"/>
                          <a:ea typeface="宋体" pitchFamily="2" charset="-122"/>
                        </a:rPr>
                        <a:t>月</a:t>
                      </a:r>
                      <a:r>
                        <a:rPr kumimoji="0" lang="en-US" altLang="zh-CN" sz="1000" b="0" i="0" u="none" strike="noStrike" cap="none" normalizeH="0" baseline="0" smtClean="0">
                          <a:ln>
                            <a:noFill/>
                          </a:ln>
                          <a:solidFill>
                            <a:schemeClr val="tx2"/>
                          </a:solidFill>
                          <a:effectLst/>
                          <a:latin typeface="宋体" pitchFamily="2" charset="-122"/>
                          <a:ea typeface="宋体" pitchFamily="2" charset="-122"/>
                        </a:rPr>
                        <a:t>26</a:t>
                      </a:r>
                      <a:r>
                        <a:rPr kumimoji="0" lang="zh-CN" altLang="en-US" sz="1000" b="0" i="0" u="none" strike="noStrike" cap="none" normalizeH="0" baseline="0" smtClean="0">
                          <a:ln>
                            <a:noFill/>
                          </a:ln>
                          <a:solidFill>
                            <a:schemeClr val="tx2"/>
                          </a:solidFill>
                          <a:effectLst/>
                          <a:latin typeface="宋体" pitchFamily="2" charset="-122"/>
                          <a:ea typeface="宋体" pitchFamily="2" charset="-122"/>
                        </a:rPr>
                        <a:t>日</a:t>
                      </a: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8</a:t>
                      </a:r>
                      <a:r>
                        <a:rPr kumimoji="0" lang="zh-CN" altLang="en-US" sz="1000" b="0" i="0" u="none" strike="noStrike" cap="none" normalizeH="0" baseline="0" smtClean="0">
                          <a:ln>
                            <a:noFill/>
                          </a:ln>
                          <a:solidFill>
                            <a:schemeClr val="tx2"/>
                          </a:solidFill>
                          <a:effectLst/>
                          <a:latin typeface="宋体" pitchFamily="2" charset="-122"/>
                          <a:ea typeface="宋体" pitchFamily="2" charset="-122"/>
                        </a:rPr>
                        <a:t>月</a:t>
                      </a:r>
                      <a:r>
                        <a:rPr kumimoji="0" lang="en-US" altLang="zh-CN" sz="1000" b="0" i="0" u="none" strike="noStrike" cap="none" normalizeH="0" baseline="0" smtClean="0">
                          <a:ln>
                            <a:noFill/>
                          </a:ln>
                          <a:solidFill>
                            <a:schemeClr val="tx2"/>
                          </a:solidFill>
                          <a:effectLst/>
                          <a:latin typeface="宋体" pitchFamily="2" charset="-122"/>
                          <a:ea typeface="宋体" pitchFamily="2" charset="-122"/>
                        </a:rPr>
                        <a:t>27</a:t>
                      </a:r>
                      <a:r>
                        <a:rPr kumimoji="0" lang="zh-CN" altLang="en-US" sz="1000" b="0" i="0" u="none" strike="noStrike" cap="none" normalizeH="0" baseline="0" smtClean="0">
                          <a:ln>
                            <a:noFill/>
                          </a:ln>
                          <a:solidFill>
                            <a:schemeClr val="tx2"/>
                          </a:solidFill>
                          <a:effectLst/>
                          <a:latin typeface="宋体" pitchFamily="2" charset="-122"/>
                          <a:ea typeface="宋体" pitchFamily="2" charset="-122"/>
                        </a:rPr>
                        <a:t>日</a:t>
                      </a: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8</a:t>
                      </a:r>
                      <a:r>
                        <a:rPr kumimoji="0" lang="zh-CN" altLang="en-US" sz="1000" b="0" i="0" u="none" strike="noStrike" cap="none" normalizeH="0" baseline="0" smtClean="0">
                          <a:ln>
                            <a:noFill/>
                          </a:ln>
                          <a:solidFill>
                            <a:schemeClr val="tx2"/>
                          </a:solidFill>
                          <a:effectLst/>
                          <a:latin typeface="宋体" pitchFamily="2" charset="-122"/>
                          <a:ea typeface="宋体" pitchFamily="2" charset="-122"/>
                        </a:rPr>
                        <a:t>月</a:t>
                      </a:r>
                      <a:r>
                        <a:rPr kumimoji="0" lang="en-US" altLang="zh-CN" sz="1000" b="0" i="0" u="none" strike="noStrike" cap="none" normalizeH="0" baseline="0" smtClean="0">
                          <a:ln>
                            <a:noFill/>
                          </a:ln>
                          <a:solidFill>
                            <a:schemeClr val="tx2"/>
                          </a:solidFill>
                          <a:effectLst/>
                          <a:latin typeface="宋体" pitchFamily="2" charset="-122"/>
                          <a:ea typeface="宋体" pitchFamily="2" charset="-122"/>
                        </a:rPr>
                        <a:t>29</a:t>
                      </a:r>
                      <a:r>
                        <a:rPr kumimoji="0" lang="zh-CN" altLang="en-US" sz="1000" b="0" i="0" u="none" strike="noStrike" cap="none" normalizeH="0" baseline="0" smtClean="0">
                          <a:ln>
                            <a:noFill/>
                          </a:ln>
                          <a:solidFill>
                            <a:schemeClr val="tx2"/>
                          </a:solidFill>
                          <a:effectLst/>
                          <a:latin typeface="宋体" pitchFamily="2" charset="-122"/>
                          <a:ea typeface="宋体" pitchFamily="2" charset="-122"/>
                        </a:rPr>
                        <a:t>日</a:t>
                      </a: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9</a:t>
                      </a:r>
                      <a:r>
                        <a:rPr kumimoji="0" lang="zh-CN" altLang="en-US" sz="1000" b="0" i="0" u="none" strike="noStrike" cap="none" normalizeH="0" baseline="0" smtClean="0">
                          <a:ln>
                            <a:noFill/>
                          </a:ln>
                          <a:solidFill>
                            <a:schemeClr val="tx2"/>
                          </a:solidFill>
                          <a:effectLst/>
                          <a:latin typeface="宋体" pitchFamily="2" charset="-122"/>
                          <a:ea typeface="宋体" pitchFamily="2" charset="-122"/>
                        </a:rPr>
                        <a:t>月</a:t>
                      </a:r>
                      <a:r>
                        <a:rPr kumimoji="0" lang="en-US" altLang="zh-CN" sz="1000" b="0" i="0" u="none" strike="noStrike" cap="none" normalizeH="0" baseline="0" smtClean="0">
                          <a:ln>
                            <a:noFill/>
                          </a:ln>
                          <a:solidFill>
                            <a:schemeClr val="tx2"/>
                          </a:solidFill>
                          <a:effectLst/>
                          <a:latin typeface="宋体" pitchFamily="2" charset="-122"/>
                          <a:ea typeface="宋体" pitchFamily="2" charset="-122"/>
                        </a:rPr>
                        <a:t>1</a:t>
                      </a:r>
                      <a:r>
                        <a:rPr kumimoji="0" lang="zh-CN" altLang="en-US" sz="1000" b="0" i="0" u="none" strike="noStrike" cap="none" normalizeH="0" baseline="0" smtClean="0">
                          <a:ln>
                            <a:noFill/>
                          </a:ln>
                          <a:solidFill>
                            <a:schemeClr val="tx2"/>
                          </a:solidFill>
                          <a:effectLst/>
                          <a:latin typeface="宋体" pitchFamily="2" charset="-122"/>
                          <a:ea typeface="宋体" pitchFamily="2" charset="-122"/>
                        </a:rPr>
                        <a:t>日</a:t>
                      </a: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9</a:t>
                      </a:r>
                      <a:r>
                        <a:rPr kumimoji="0" lang="zh-CN" altLang="en-US" sz="1000" b="0" i="0" u="none" strike="noStrike" cap="none" normalizeH="0" baseline="0" smtClean="0">
                          <a:ln>
                            <a:noFill/>
                          </a:ln>
                          <a:solidFill>
                            <a:schemeClr val="tx2"/>
                          </a:solidFill>
                          <a:effectLst/>
                          <a:latin typeface="宋体" pitchFamily="2" charset="-122"/>
                          <a:ea typeface="宋体" pitchFamily="2" charset="-122"/>
                        </a:rPr>
                        <a:t>月</a:t>
                      </a:r>
                      <a:r>
                        <a:rPr kumimoji="0" lang="en-US" altLang="zh-CN" sz="1000" b="0" i="0" u="none" strike="noStrike" cap="none" normalizeH="0" baseline="0" smtClean="0">
                          <a:ln>
                            <a:noFill/>
                          </a:ln>
                          <a:solidFill>
                            <a:schemeClr val="tx2"/>
                          </a:solidFill>
                          <a:effectLst/>
                          <a:latin typeface="宋体" pitchFamily="2" charset="-122"/>
                          <a:ea typeface="宋体" pitchFamily="2" charset="-122"/>
                        </a:rPr>
                        <a:t>8</a:t>
                      </a:r>
                      <a:r>
                        <a:rPr kumimoji="0" lang="zh-CN" altLang="en-US" sz="1000" b="0" i="0" u="none" strike="noStrike" cap="none" normalizeH="0" baseline="0" smtClean="0">
                          <a:ln>
                            <a:noFill/>
                          </a:ln>
                          <a:solidFill>
                            <a:schemeClr val="tx2"/>
                          </a:solidFill>
                          <a:effectLst/>
                          <a:latin typeface="宋体" pitchFamily="2" charset="-122"/>
                          <a:ea typeface="宋体" pitchFamily="2" charset="-122"/>
                        </a:rPr>
                        <a:t>日</a:t>
                      </a: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Arial" charset="0"/>
                          <a:ea typeface="宋体" pitchFamily="2" charset="-122"/>
                        </a:rPr>
                        <a:t>N</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4619">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zh-CN" altLang="en-US" sz="1100" b="0" i="0" u="none" strike="noStrike" cap="none" normalizeH="0" baseline="0" smtClean="0">
                          <a:ln>
                            <a:noFill/>
                          </a:ln>
                          <a:solidFill>
                            <a:schemeClr val="tx2"/>
                          </a:solidFill>
                          <a:effectLst/>
                          <a:latin typeface="宋体" pitchFamily="2" charset="-122"/>
                          <a:ea typeface="宋体" pitchFamily="2" charset="-122"/>
                        </a:rPr>
                        <a:t>血红蛋白测定</a:t>
                      </a: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9900"/>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FF3300"/>
                          </a:solidFill>
                          <a:effectLst/>
                          <a:latin typeface="宋体" pitchFamily="2" charset="-122"/>
                          <a:ea typeface="宋体" pitchFamily="2" charset="-122"/>
                        </a:rPr>
                        <a:t>74</a:t>
                      </a:r>
                      <a:endParaRPr kumimoji="0" lang="en-US" altLang="zh-CN" sz="1700" b="0" i="0" u="none" strike="noStrike" cap="none" normalizeH="0" baseline="0" smtClean="0">
                        <a:ln>
                          <a:noFill/>
                        </a:ln>
                        <a:solidFill>
                          <a:srgbClr val="FF3300"/>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endParaRPr kumimoji="0" lang="zh-CN" altLang="en-US" sz="1700" b="0" i="0" u="none" strike="noStrike" cap="none" normalizeH="0" baseline="0" smtClean="0">
                        <a:ln>
                          <a:noFill/>
                        </a:ln>
                        <a:solidFill>
                          <a:srgbClr val="FF3300"/>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FF3300"/>
                          </a:solidFill>
                          <a:effectLst/>
                          <a:latin typeface="宋体" pitchFamily="2" charset="-122"/>
                          <a:ea typeface="宋体" pitchFamily="2" charset="-122"/>
                        </a:rPr>
                        <a:t>86</a:t>
                      </a:r>
                      <a:endParaRPr kumimoji="0" lang="en-US" altLang="zh-CN" sz="1700" b="0" i="0" u="none" strike="noStrike" cap="none" normalizeH="0" baseline="0" smtClean="0">
                        <a:ln>
                          <a:noFill/>
                        </a:ln>
                        <a:solidFill>
                          <a:srgbClr val="FF3300"/>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FF3300"/>
                          </a:solidFill>
                          <a:effectLst/>
                          <a:latin typeface="宋体" pitchFamily="2" charset="-122"/>
                          <a:ea typeface="宋体" pitchFamily="2" charset="-122"/>
                        </a:rPr>
                        <a:t>84</a:t>
                      </a:r>
                      <a:endParaRPr kumimoji="0" lang="en-US" altLang="zh-CN" sz="1700" b="0" i="0" u="none" strike="noStrike" cap="none" normalizeH="0" baseline="0" smtClean="0">
                        <a:ln>
                          <a:noFill/>
                        </a:ln>
                        <a:solidFill>
                          <a:srgbClr val="FF3300"/>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FF3300"/>
                          </a:solidFill>
                          <a:effectLst/>
                          <a:latin typeface="宋体" pitchFamily="2" charset="-122"/>
                          <a:ea typeface="宋体" pitchFamily="2" charset="-122"/>
                        </a:rPr>
                        <a:t>107</a:t>
                      </a:r>
                      <a:endParaRPr kumimoji="0" lang="en-US" altLang="zh-CN" sz="1700" b="0" i="0" u="none" strike="noStrike" cap="none" normalizeH="0" baseline="0" smtClean="0">
                        <a:ln>
                          <a:noFill/>
                        </a:ln>
                        <a:solidFill>
                          <a:srgbClr val="FF3300"/>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FF3300"/>
                          </a:solidFill>
                          <a:effectLst/>
                          <a:latin typeface="宋体" pitchFamily="2" charset="-122"/>
                          <a:ea typeface="宋体" pitchFamily="2" charset="-122"/>
                        </a:rPr>
                        <a:t>105</a:t>
                      </a:r>
                      <a:endParaRPr kumimoji="0" lang="en-US" altLang="zh-CN" sz="1700" b="0" i="0" u="none" strike="noStrike" cap="none" normalizeH="0" baseline="0" smtClean="0">
                        <a:ln>
                          <a:noFill/>
                        </a:ln>
                        <a:solidFill>
                          <a:srgbClr val="FF3300"/>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FF3300"/>
                          </a:solidFill>
                          <a:effectLst/>
                          <a:latin typeface="宋体" pitchFamily="2" charset="-122"/>
                          <a:ea typeface="宋体" pitchFamily="2" charset="-122"/>
                        </a:rPr>
                        <a:t>100</a:t>
                      </a:r>
                      <a:endParaRPr kumimoji="0" lang="en-US" altLang="zh-CN" sz="1700" b="0" i="0" u="none" strike="noStrike" cap="none" normalizeH="0" baseline="0" smtClean="0">
                        <a:ln>
                          <a:noFill/>
                        </a:ln>
                        <a:solidFill>
                          <a:srgbClr val="FF3300"/>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100" b="1" i="0" u="none" strike="noStrike" cap="none" normalizeH="0" baseline="0" smtClean="0">
                          <a:ln>
                            <a:noFill/>
                          </a:ln>
                          <a:solidFill>
                            <a:srgbClr val="FF3300"/>
                          </a:solidFill>
                          <a:effectLst/>
                          <a:latin typeface="宋体" pitchFamily="2" charset="-122"/>
                          <a:ea typeface="宋体" pitchFamily="2" charset="-122"/>
                        </a:rPr>
                        <a:t>101</a:t>
                      </a:r>
                      <a:endParaRPr kumimoji="0" lang="en-US" altLang="zh-CN" sz="1700" b="0" i="0" u="none" strike="noStrike" cap="none" normalizeH="0" baseline="0" smtClean="0">
                        <a:ln>
                          <a:noFill/>
                        </a:ln>
                        <a:solidFill>
                          <a:srgbClr val="FF3300"/>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900" b="0" i="0" u="none" strike="noStrike" cap="none" normalizeH="0" baseline="0" smtClean="0">
                          <a:ln>
                            <a:noFill/>
                          </a:ln>
                          <a:solidFill>
                            <a:srgbClr val="FF3300"/>
                          </a:solidFill>
                          <a:effectLst/>
                          <a:latin typeface="Arial" charset="0"/>
                          <a:ea typeface="宋体" pitchFamily="2" charset="-122"/>
                        </a:rPr>
                        <a:t>137-179/116-155</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381">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zh-CN" altLang="en-US" sz="1100" b="0" i="0" u="none" strike="noStrike" cap="none" normalizeH="0" baseline="0" smtClean="0">
                          <a:ln>
                            <a:noFill/>
                          </a:ln>
                          <a:solidFill>
                            <a:schemeClr val="tx2"/>
                          </a:solidFill>
                          <a:effectLst/>
                          <a:latin typeface="宋体" pitchFamily="2" charset="-122"/>
                          <a:ea typeface="宋体" pitchFamily="2" charset="-122"/>
                        </a:rPr>
                        <a:t>红细胞计数</a:t>
                      </a: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2.33</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2.8</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2.79</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3.56</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3.53</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3.44</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100" b="0" i="0" u="none" strike="noStrike" cap="none" normalizeH="0" baseline="0" smtClean="0">
                          <a:ln>
                            <a:noFill/>
                          </a:ln>
                          <a:solidFill>
                            <a:schemeClr val="tx2"/>
                          </a:solidFill>
                          <a:effectLst/>
                          <a:latin typeface="宋体" pitchFamily="2" charset="-122"/>
                          <a:ea typeface="宋体" pitchFamily="2" charset="-122"/>
                        </a:rPr>
                        <a:t>3.29</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900" b="0" i="0" u="none" strike="noStrike" cap="none" normalizeH="0" baseline="0" smtClean="0">
                          <a:ln>
                            <a:noFill/>
                          </a:ln>
                          <a:solidFill>
                            <a:schemeClr val="tx2"/>
                          </a:solidFill>
                          <a:effectLst/>
                          <a:latin typeface="Arial" charset="0"/>
                          <a:ea typeface="宋体" pitchFamily="2" charset="-122"/>
                        </a:rPr>
                        <a:t>4.3-5.9/3.9-5.2</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4619">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zh-CN" altLang="en-US" sz="1100" b="0" i="0" u="none" strike="noStrike" cap="none" normalizeH="0" baseline="0" smtClean="0">
                          <a:ln>
                            <a:noFill/>
                          </a:ln>
                          <a:solidFill>
                            <a:schemeClr val="tx2"/>
                          </a:solidFill>
                          <a:effectLst/>
                          <a:latin typeface="宋体" pitchFamily="2" charset="-122"/>
                          <a:ea typeface="宋体" pitchFamily="2" charset="-122"/>
                        </a:rPr>
                        <a:t>白细胞计数</a:t>
                      </a: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1.04</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0.96</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2.25</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7.25</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30.49</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25.87</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100" b="0" i="0" u="none" strike="noStrike" cap="none" normalizeH="0" baseline="0" smtClean="0">
                          <a:ln>
                            <a:noFill/>
                          </a:ln>
                          <a:solidFill>
                            <a:schemeClr val="tx2"/>
                          </a:solidFill>
                          <a:effectLst/>
                          <a:latin typeface="宋体" pitchFamily="2" charset="-122"/>
                          <a:ea typeface="宋体" pitchFamily="2" charset="-122"/>
                        </a:rPr>
                        <a:t>7.62</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900" b="0" i="0" u="none" strike="noStrike" cap="none" normalizeH="0" baseline="0" smtClean="0">
                          <a:ln>
                            <a:noFill/>
                          </a:ln>
                          <a:solidFill>
                            <a:schemeClr val="tx2"/>
                          </a:solidFill>
                          <a:effectLst/>
                          <a:latin typeface="Arial" charset="0"/>
                          <a:ea typeface="宋体" pitchFamily="2" charset="-122"/>
                        </a:rPr>
                        <a:t>3.5-10</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4619">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zh-CN" altLang="en-US" sz="1100" b="0" i="0" u="none" strike="noStrike" cap="none" normalizeH="0" baseline="0" smtClean="0">
                          <a:ln>
                            <a:noFill/>
                          </a:ln>
                          <a:solidFill>
                            <a:schemeClr val="tx2"/>
                          </a:solidFill>
                          <a:effectLst/>
                          <a:latin typeface="宋体" pitchFamily="2" charset="-122"/>
                          <a:ea typeface="宋体" pitchFamily="2" charset="-122"/>
                        </a:rPr>
                        <a:t>中性粒细胞</a:t>
                      </a: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zh-CN" altLang="en-US" sz="1000" b="0" i="0" u="none" strike="noStrike" cap="none" normalizeH="0" baseline="0" smtClean="0">
                          <a:ln>
                            <a:noFill/>
                          </a:ln>
                          <a:solidFill>
                            <a:schemeClr val="tx2"/>
                          </a:solidFill>
                          <a:effectLst/>
                          <a:latin typeface="宋体" pitchFamily="2" charset="-122"/>
                          <a:ea typeface="宋体" pitchFamily="2" charset="-122"/>
                        </a:rPr>
                        <a:t>　</a:t>
                      </a: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zh-CN" altLang="en-US" sz="1000" b="0" i="0" u="none" strike="noStrike" cap="none" normalizeH="0" baseline="0" smtClean="0">
                          <a:ln>
                            <a:noFill/>
                          </a:ln>
                          <a:solidFill>
                            <a:schemeClr val="tx2"/>
                          </a:solidFill>
                          <a:effectLst/>
                          <a:latin typeface="宋体" pitchFamily="2" charset="-122"/>
                          <a:ea typeface="宋体" pitchFamily="2" charset="-122"/>
                        </a:rPr>
                        <a:t>　</a:t>
                      </a: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0.55</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0.684</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0.55</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0.832</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100" b="0" i="0" u="none" strike="noStrike" cap="none" normalizeH="0" baseline="0" smtClean="0">
                          <a:ln>
                            <a:noFill/>
                          </a:ln>
                          <a:solidFill>
                            <a:schemeClr val="tx2"/>
                          </a:solidFill>
                          <a:effectLst/>
                          <a:latin typeface="宋体" pitchFamily="2" charset="-122"/>
                          <a:ea typeface="宋体" pitchFamily="2" charset="-122"/>
                        </a:rPr>
                        <a:t>0.78</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endParaRPr kumimoji="0" lang="en-US" altLang="zh-CN" sz="9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59079">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zh-CN" altLang="en-US" sz="1100" b="0" i="0" u="none" strike="noStrike" cap="none" normalizeH="0" baseline="0" smtClean="0">
                          <a:ln>
                            <a:noFill/>
                          </a:ln>
                          <a:solidFill>
                            <a:schemeClr val="tx2"/>
                          </a:solidFill>
                          <a:effectLst/>
                          <a:latin typeface="宋体" pitchFamily="2" charset="-122"/>
                          <a:ea typeface="宋体" pitchFamily="2" charset="-122"/>
                        </a:rPr>
                        <a:t>淋巴细胞</a:t>
                      </a: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zh-CN" altLang="en-US" sz="1000" b="0" i="0" u="none" strike="noStrike" cap="none" normalizeH="0" baseline="0" smtClean="0">
                          <a:ln>
                            <a:noFill/>
                          </a:ln>
                          <a:solidFill>
                            <a:schemeClr val="tx2"/>
                          </a:solidFill>
                          <a:effectLst/>
                          <a:latin typeface="宋体" pitchFamily="2" charset="-122"/>
                          <a:ea typeface="宋体" pitchFamily="2" charset="-122"/>
                        </a:rPr>
                        <a:t>　</a:t>
                      </a: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zh-CN" altLang="en-US" sz="1000" b="0" i="0" u="none" strike="noStrike" cap="none" normalizeH="0" baseline="0" smtClean="0">
                          <a:ln>
                            <a:noFill/>
                          </a:ln>
                          <a:solidFill>
                            <a:schemeClr val="tx2"/>
                          </a:solidFill>
                          <a:effectLst/>
                          <a:latin typeface="宋体" pitchFamily="2" charset="-122"/>
                          <a:ea typeface="宋体" pitchFamily="2" charset="-122"/>
                        </a:rPr>
                        <a:t>　</a:t>
                      </a: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0.35</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0.193</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0.12</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0.077</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100" b="0" i="0" u="none" strike="noStrike" cap="none" normalizeH="0" baseline="0" smtClean="0">
                          <a:ln>
                            <a:noFill/>
                          </a:ln>
                          <a:solidFill>
                            <a:schemeClr val="tx2"/>
                          </a:solidFill>
                          <a:effectLst/>
                          <a:latin typeface="宋体" pitchFamily="2" charset="-122"/>
                          <a:ea typeface="宋体" pitchFamily="2" charset="-122"/>
                        </a:rPr>
                        <a:t>0.13</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endParaRPr kumimoji="0" lang="en-US" altLang="zh-CN" sz="9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95255">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zh-CN" altLang="en-US" sz="1100" b="0" i="0" u="none" strike="noStrike" cap="none" normalizeH="0" baseline="0" smtClean="0">
                          <a:ln>
                            <a:noFill/>
                          </a:ln>
                          <a:solidFill>
                            <a:schemeClr val="tx2"/>
                          </a:solidFill>
                          <a:effectLst/>
                          <a:latin typeface="宋体" pitchFamily="2" charset="-122"/>
                          <a:ea typeface="宋体" pitchFamily="2" charset="-122"/>
                        </a:rPr>
                        <a:t>单核细胞</a:t>
                      </a: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zh-CN" altLang="en-US" sz="1000" b="0" i="0" u="none" strike="noStrike" cap="none" normalizeH="0" baseline="0" smtClean="0">
                          <a:ln>
                            <a:noFill/>
                          </a:ln>
                          <a:solidFill>
                            <a:schemeClr val="tx2"/>
                          </a:solidFill>
                          <a:effectLst/>
                          <a:latin typeface="宋体" pitchFamily="2" charset="-122"/>
                          <a:ea typeface="宋体" pitchFamily="2" charset="-122"/>
                        </a:rPr>
                        <a:t>　</a:t>
                      </a: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zh-CN" altLang="en-US" sz="1000" b="0" i="0" u="none" strike="noStrike" cap="none" normalizeH="0" baseline="0" smtClean="0">
                          <a:ln>
                            <a:noFill/>
                          </a:ln>
                          <a:solidFill>
                            <a:schemeClr val="tx2"/>
                          </a:solidFill>
                          <a:effectLst/>
                          <a:latin typeface="宋体" pitchFamily="2" charset="-122"/>
                          <a:ea typeface="宋体" pitchFamily="2" charset="-122"/>
                        </a:rPr>
                        <a:t>　</a:t>
                      </a: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0.1</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0.117</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0.12</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0.072</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100" b="0" i="0" u="none" strike="noStrike" cap="none" normalizeH="0" baseline="0" smtClean="0">
                          <a:ln>
                            <a:noFill/>
                          </a:ln>
                          <a:solidFill>
                            <a:schemeClr val="tx2"/>
                          </a:solidFill>
                          <a:effectLst/>
                          <a:latin typeface="宋体" pitchFamily="2" charset="-122"/>
                          <a:ea typeface="宋体" pitchFamily="2" charset="-122"/>
                        </a:rPr>
                        <a:t>0.09</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endParaRPr kumimoji="0" lang="en-US" altLang="zh-CN" sz="9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4619">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zh-CN" altLang="en-US" sz="1100" b="0" i="0" u="none" strike="noStrike" cap="none" normalizeH="0" baseline="0" smtClean="0">
                          <a:ln>
                            <a:noFill/>
                          </a:ln>
                          <a:solidFill>
                            <a:schemeClr val="tx2"/>
                          </a:solidFill>
                          <a:effectLst/>
                          <a:latin typeface="宋体" pitchFamily="2" charset="-122"/>
                          <a:ea typeface="宋体" pitchFamily="2" charset="-122"/>
                        </a:rPr>
                        <a:t>嗜酸性粒细胞</a:t>
                      </a: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zh-CN" altLang="en-US" sz="1000" b="0" i="0" u="none" strike="noStrike" cap="none" normalizeH="0" baseline="0" smtClean="0">
                          <a:ln>
                            <a:noFill/>
                          </a:ln>
                          <a:solidFill>
                            <a:schemeClr val="tx2"/>
                          </a:solidFill>
                          <a:effectLst/>
                          <a:latin typeface="宋体" pitchFamily="2" charset="-122"/>
                          <a:ea typeface="宋体" pitchFamily="2" charset="-122"/>
                        </a:rPr>
                        <a:t>　</a:t>
                      </a: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zh-CN" altLang="en-US" sz="1000" b="0" i="0" u="none" strike="noStrike" cap="none" normalizeH="0" baseline="0" smtClean="0">
                          <a:ln>
                            <a:noFill/>
                          </a:ln>
                          <a:solidFill>
                            <a:schemeClr val="tx2"/>
                          </a:solidFill>
                          <a:effectLst/>
                          <a:latin typeface="宋体" pitchFamily="2" charset="-122"/>
                          <a:ea typeface="宋体" pitchFamily="2" charset="-122"/>
                        </a:rPr>
                        <a:t>　</a:t>
                      </a: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0</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0.003</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0</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0</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100" b="0" i="0" u="none" strike="noStrike" cap="none" normalizeH="0" baseline="0" smtClean="0">
                          <a:ln>
                            <a:noFill/>
                          </a:ln>
                          <a:solidFill>
                            <a:schemeClr val="tx2"/>
                          </a:solidFill>
                          <a:effectLst/>
                          <a:latin typeface="宋体" pitchFamily="2" charset="-122"/>
                          <a:ea typeface="宋体" pitchFamily="2" charset="-122"/>
                        </a:rPr>
                        <a:t>0</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endParaRPr kumimoji="0" lang="en-US" altLang="zh-CN" sz="9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4619">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zh-CN" altLang="en-US" sz="1100" b="0" i="0" u="none" strike="noStrike" cap="none" normalizeH="0" baseline="0" smtClean="0">
                          <a:ln>
                            <a:noFill/>
                          </a:ln>
                          <a:solidFill>
                            <a:schemeClr val="tx2"/>
                          </a:solidFill>
                          <a:effectLst/>
                          <a:latin typeface="宋体" pitchFamily="2" charset="-122"/>
                          <a:ea typeface="宋体" pitchFamily="2" charset="-122"/>
                        </a:rPr>
                        <a:t>嗜碱性粒细胞</a:t>
                      </a: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zh-CN" altLang="en-US" sz="1000" b="0" i="0" u="none" strike="noStrike" cap="none" normalizeH="0" baseline="0" smtClean="0">
                          <a:ln>
                            <a:noFill/>
                          </a:ln>
                          <a:solidFill>
                            <a:schemeClr val="tx2"/>
                          </a:solidFill>
                          <a:effectLst/>
                          <a:latin typeface="宋体" pitchFamily="2" charset="-122"/>
                          <a:ea typeface="宋体" pitchFamily="2" charset="-122"/>
                        </a:rPr>
                        <a:t>　</a:t>
                      </a: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zh-CN" altLang="en-US" sz="1000" b="0" i="0" u="none" strike="noStrike" cap="none" normalizeH="0" baseline="0" smtClean="0">
                          <a:ln>
                            <a:noFill/>
                          </a:ln>
                          <a:solidFill>
                            <a:schemeClr val="tx2"/>
                          </a:solidFill>
                          <a:effectLst/>
                          <a:latin typeface="宋体" pitchFamily="2" charset="-122"/>
                          <a:ea typeface="宋体" pitchFamily="2" charset="-122"/>
                        </a:rPr>
                        <a:t>　</a:t>
                      </a: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0</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0.003</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0</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0.019</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100" b="0" i="0" u="none" strike="noStrike" cap="none" normalizeH="0" baseline="0" smtClean="0">
                          <a:ln>
                            <a:noFill/>
                          </a:ln>
                          <a:solidFill>
                            <a:schemeClr val="tx2"/>
                          </a:solidFill>
                          <a:effectLst/>
                          <a:latin typeface="宋体" pitchFamily="2" charset="-122"/>
                          <a:ea typeface="宋体" pitchFamily="2" charset="-122"/>
                        </a:rPr>
                        <a:t>0</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endParaRPr kumimoji="0" lang="en-US" altLang="zh-CN" sz="9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573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zh-CN" altLang="en-US" sz="1100" b="0" i="0" u="none" strike="noStrike" cap="none" normalizeH="0" baseline="0" smtClean="0">
                          <a:ln>
                            <a:noFill/>
                          </a:ln>
                          <a:solidFill>
                            <a:schemeClr val="tx2"/>
                          </a:solidFill>
                          <a:effectLst/>
                          <a:latin typeface="宋体" pitchFamily="2" charset="-122"/>
                          <a:ea typeface="宋体" pitchFamily="2" charset="-122"/>
                        </a:rPr>
                        <a:t>红细胞比积测定</a:t>
                      </a: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0.21</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0.249</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0.249</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0.307</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0.308</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0.306</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100" b="0" i="0" u="none" strike="noStrike" cap="none" normalizeH="0" baseline="0" smtClean="0">
                          <a:ln>
                            <a:noFill/>
                          </a:ln>
                          <a:solidFill>
                            <a:schemeClr val="tx2"/>
                          </a:solidFill>
                          <a:effectLst/>
                          <a:latin typeface="宋体" pitchFamily="2" charset="-122"/>
                          <a:ea typeface="宋体" pitchFamily="2" charset="-122"/>
                        </a:rPr>
                        <a:t>0.297</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900" b="0" i="0" u="none" strike="noStrike" cap="none" normalizeH="0" baseline="0" smtClean="0">
                          <a:ln>
                            <a:noFill/>
                          </a:ln>
                          <a:solidFill>
                            <a:schemeClr val="tx2"/>
                          </a:solidFill>
                          <a:effectLst/>
                          <a:latin typeface="Arial" charset="0"/>
                          <a:ea typeface="宋体" pitchFamily="2" charset="-122"/>
                        </a:rPr>
                        <a:t>0.4-0.52/0.37-0.47</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4619">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zh-CN" altLang="en-US" sz="1100" b="0" i="0" u="none" strike="noStrike" cap="none" normalizeH="0" baseline="0" smtClean="0">
                          <a:ln>
                            <a:noFill/>
                          </a:ln>
                          <a:solidFill>
                            <a:schemeClr val="tx2"/>
                          </a:solidFill>
                          <a:effectLst/>
                          <a:latin typeface="宋体" pitchFamily="2" charset="-122"/>
                          <a:ea typeface="宋体" pitchFamily="2" charset="-122"/>
                        </a:rPr>
                        <a:t>平均红细胞体积</a:t>
                      </a: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90.1</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88.9</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89.2</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86.2</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87.3</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89</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100" b="0" i="0" u="none" strike="noStrike" cap="none" normalizeH="0" baseline="0" smtClean="0">
                          <a:ln>
                            <a:noFill/>
                          </a:ln>
                          <a:solidFill>
                            <a:schemeClr val="tx2"/>
                          </a:solidFill>
                          <a:effectLst/>
                          <a:latin typeface="宋体" pitchFamily="2" charset="-122"/>
                          <a:ea typeface="宋体" pitchFamily="2" charset="-122"/>
                        </a:rPr>
                        <a:t>90.3</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900" b="0" i="0" u="none" strike="noStrike" cap="none" normalizeH="0" baseline="0" smtClean="0">
                          <a:ln>
                            <a:noFill/>
                          </a:ln>
                          <a:solidFill>
                            <a:schemeClr val="tx2"/>
                          </a:solidFill>
                          <a:effectLst/>
                          <a:latin typeface="Arial" charset="0"/>
                          <a:ea typeface="宋体" pitchFamily="2" charset="-122"/>
                        </a:rPr>
                        <a:t>80-100</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4619">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zh-CN" altLang="en-US" sz="1100" b="0" i="0" u="none" strike="noStrike" cap="none" normalizeH="0" baseline="0" smtClean="0">
                          <a:ln>
                            <a:noFill/>
                          </a:ln>
                          <a:solidFill>
                            <a:schemeClr val="tx2"/>
                          </a:solidFill>
                          <a:effectLst/>
                          <a:latin typeface="宋体" pitchFamily="2" charset="-122"/>
                          <a:ea typeface="宋体" pitchFamily="2" charset="-122"/>
                        </a:rPr>
                        <a:t>平均红细胞血红蛋白量</a:t>
                      </a: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31.8</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30.7</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30.1</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30.1</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29.7</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29.1</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100" b="0" i="0" u="none" strike="noStrike" cap="none" normalizeH="0" baseline="0" smtClean="0">
                          <a:ln>
                            <a:noFill/>
                          </a:ln>
                          <a:solidFill>
                            <a:schemeClr val="tx2"/>
                          </a:solidFill>
                          <a:effectLst/>
                          <a:latin typeface="宋体" pitchFamily="2" charset="-122"/>
                          <a:ea typeface="宋体" pitchFamily="2" charset="-122"/>
                        </a:rPr>
                        <a:t>30.7</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endParaRPr kumimoji="0" lang="en-US" altLang="zh-CN" sz="9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4619">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zh-CN" altLang="en-US" sz="1100" b="0" i="0" u="none" strike="noStrike" cap="none" normalizeH="0" baseline="0" smtClean="0">
                          <a:ln>
                            <a:noFill/>
                          </a:ln>
                          <a:solidFill>
                            <a:schemeClr val="tx2"/>
                          </a:solidFill>
                          <a:effectLst/>
                          <a:latin typeface="宋体" pitchFamily="2" charset="-122"/>
                          <a:ea typeface="宋体" pitchFamily="2" charset="-122"/>
                        </a:rPr>
                        <a:t>平均红细胞血红蛋白浓度</a:t>
                      </a: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352</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345</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337</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349</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341</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327</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100" b="0" i="0" u="none" strike="noStrike" cap="none" normalizeH="0" baseline="0" smtClean="0">
                          <a:ln>
                            <a:noFill/>
                          </a:ln>
                          <a:solidFill>
                            <a:schemeClr val="tx2"/>
                          </a:solidFill>
                          <a:effectLst/>
                          <a:latin typeface="宋体" pitchFamily="2" charset="-122"/>
                          <a:ea typeface="宋体" pitchFamily="2" charset="-122"/>
                        </a:rPr>
                        <a:t>340</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endParaRPr kumimoji="0" lang="en-US" altLang="zh-CN" sz="9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4619">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zh-CN" altLang="en-US" sz="1100" b="0" i="0" u="none" strike="noStrike" cap="none" normalizeH="0" baseline="0" smtClean="0">
                          <a:ln>
                            <a:noFill/>
                          </a:ln>
                          <a:solidFill>
                            <a:schemeClr val="tx2"/>
                          </a:solidFill>
                          <a:effectLst/>
                          <a:latin typeface="宋体" pitchFamily="2" charset="-122"/>
                          <a:ea typeface="宋体" pitchFamily="2" charset="-122"/>
                        </a:rPr>
                        <a:t>红细胞体积分布宽度测定</a:t>
                      </a:r>
                      <a:r>
                        <a:rPr kumimoji="0" lang="en-US" altLang="zh-CN" sz="1100" b="0" i="0" u="none" strike="noStrike" cap="none" normalizeH="0" baseline="0" smtClean="0">
                          <a:ln>
                            <a:noFill/>
                          </a:ln>
                          <a:solidFill>
                            <a:schemeClr val="tx2"/>
                          </a:solidFill>
                          <a:effectLst/>
                          <a:latin typeface="宋体" pitchFamily="2" charset="-122"/>
                          <a:ea typeface="宋体" pitchFamily="2" charset="-122"/>
                        </a:rPr>
                        <a:t>CV</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11.8</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12.7</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12.6</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12.9</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13.4</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13.5</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100" b="0" i="0" u="none" strike="noStrike" cap="none" normalizeH="0" baseline="0" smtClean="0">
                          <a:ln>
                            <a:noFill/>
                          </a:ln>
                          <a:solidFill>
                            <a:schemeClr val="tx2"/>
                          </a:solidFill>
                          <a:effectLst/>
                          <a:latin typeface="宋体" pitchFamily="2" charset="-122"/>
                          <a:ea typeface="宋体" pitchFamily="2" charset="-122"/>
                        </a:rPr>
                        <a:t>13.4</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endParaRPr kumimoji="0" lang="en-US" altLang="zh-CN" sz="9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4619">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zh-CN" altLang="en-US" sz="1100" b="0" i="0" u="none" strike="noStrike" cap="none" normalizeH="0" baseline="0" smtClean="0">
                          <a:ln>
                            <a:noFill/>
                          </a:ln>
                          <a:solidFill>
                            <a:schemeClr val="tx2"/>
                          </a:solidFill>
                          <a:effectLst/>
                          <a:latin typeface="宋体" pitchFamily="2" charset="-122"/>
                          <a:ea typeface="宋体" pitchFamily="2" charset="-122"/>
                        </a:rPr>
                        <a:t>血小板计数</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FF3300"/>
                          </a:solidFill>
                          <a:effectLst/>
                          <a:latin typeface="宋体" pitchFamily="2" charset="-122"/>
                          <a:ea typeface="宋体" pitchFamily="2" charset="-122"/>
                        </a:rPr>
                        <a:t>8</a:t>
                      </a:r>
                      <a:endParaRPr kumimoji="0" lang="en-US" altLang="zh-CN" sz="1700" b="0" i="0" u="none" strike="noStrike" cap="none" normalizeH="0" baseline="0" smtClean="0">
                        <a:ln>
                          <a:noFill/>
                        </a:ln>
                        <a:solidFill>
                          <a:srgbClr val="FF3300"/>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endParaRPr kumimoji="0" lang="zh-CN" altLang="en-US" sz="1700" b="0" i="0" u="none" strike="noStrike" cap="none" normalizeH="0" baseline="0" smtClean="0">
                        <a:ln>
                          <a:noFill/>
                        </a:ln>
                        <a:solidFill>
                          <a:srgbClr val="FF3300"/>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FF3300"/>
                          </a:solidFill>
                          <a:effectLst/>
                          <a:latin typeface="宋体" pitchFamily="2" charset="-122"/>
                          <a:ea typeface="宋体" pitchFamily="2" charset="-122"/>
                        </a:rPr>
                        <a:t>48</a:t>
                      </a:r>
                      <a:endParaRPr kumimoji="0" lang="en-US" altLang="zh-CN" sz="1700" b="0" i="0" u="none" strike="noStrike" cap="none" normalizeH="0" baseline="0" smtClean="0">
                        <a:ln>
                          <a:noFill/>
                        </a:ln>
                        <a:solidFill>
                          <a:srgbClr val="FF3300"/>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FF3300"/>
                          </a:solidFill>
                          <a:effectLst/>
                          <a:latin typeface="宋体" pitchFamily="2" charset="-122"/>
                          <a:ea typeface="宋体" pitchFamily="2" charset="-122"/>
                        </a:rPr>
                        <a:t>36</a:t>
                      </a:r>
                      <a:endParaRPr kumimoji="0" lang="en-US" altLang="zh-CN" sz="1700" b="0" i="0" u="none" strike="noStrike" cap="none" normalizeH="0" baseline="0" smtClean="0">
                        <a:ln>
                          <a:noFill/>
                        </a:ln>
                        <a:solidFill>
                          <a:srgbClr val="FF3300"/>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FF3300"/>
                          </a:solidFill>
                          <a:effectLst/>
                          <a:latin typeface="宋体" pitchFamily="2" charset="-122"/>
                          <a:ea typeface="宋体" pitchFamily="2" charset="-122"/>
                        </a:rPr>
                        <a:t>69</a:t>
                      </a:r>
                      <a:endParaRPr kumimoji="0" lang="en-US" altLang="zh-CN" sz="1700" b="0" i="0" u="none" strike="noStrike" cap="none" normalizeH="0" baseline="0" smtClean="0">
                        <a:ln>
                          <a:noFill/>
                        </a:ln>
                        <a:solidFill>
                          <a:srgbClr val="FF3300"/>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FF3300"/>
                          </a:solidFill>
                          <a:effectLst/>
                          <a:latin typeface="宋体" pitchFamily="2" charset="-122"/>
                          <a:ea typeface="宋体" pitchFamily="2" charset="-122"/>
                        </a:rPr>
                        <a:t>72</a:t>
                      </a:r>
                      <a:endParaRPr kumimoji="0" lang="en-US" altLang="zh-CN" sz="1700" b="0" i="0" u="none" strike="noStrike" cap="none" normalizeH="0" baseline="0" smtClean="0">
                        <a:ln>
                          <a:noFill/>
                        </a:ln>
                        <a:solidFill>
                          <a:srgbClr val="FF3300"/>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FF3300"/>
                          </a:solidFill>
                          <a:effectLst/>
                          <a:latin typeface="宋体" pitchFamily="2" charset="-122"/>
                          <a:ea typeface="宋体" pitchFamily="2" charset="-122"/>
                        </a:rPr>
                        <a:t>224</a:t>
                      </a:r>
                      <a:endParaRPr kumimoji="0" lang="en-US" altLang="zh-CN" sz="1700" b="0" i="0" u="none" strike="noStrike" cap="none" normalizeH="0" baseline="0" smtClean="0">
                        <a:ln>
                          <a:noFill/>
                        </a:ln>
                        <a:solidFill>
                          <a:srgbClr val="FF3300"/>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100" b="1" i="0" u="none" strike="noStrike" cap="none" normalizeH="0" baseline="0" smtClean="0">
                          <a:ln>
                            <a:noFill/>
                          </a:ln>
                          <a:solidFill>
                            <a:srgbClr val="FF3300"/>
                          </a:solidFill>
                          <a:effectLst/>
                          <a:latin typeface="宋体" pitchFamily="2" charset="-122"/>
                          <a:ea typeface="宋体" pitchFamily="2" charset="-122"/>
                        </a:rPr>
                        <a:t>1182</a:t>
                      </a:r>
                      <a:endParaRPr kumimoji="0" lang="en-US" altLang="zh-CN" sz="1700" b="0" i="0" u="none" strike="noStrike" cap="none" normalizeH="0" baseline="0" smtClean="0">
                        <a:ln>
                          <a:noFill/>
                        </a:ln>
                        <a:solidFill>
                          <a:srgbClr val="FF3300"/>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900" b="0" i="0" u="none" strike="noStrike" cap="none" normalizeH="0" baseline="0" smtClean="0">
                          <a:ln>
                            <a:noFill/>
                          </a:ln>
                          <a:solidFill>
                            <a:srgbClr val="FF3300"/>
                          </a:solidFill>
                          <a:effectLst/>
                          <a:latin typeface="Arial" charset="0"/>
                          <a:ea typeface="宋体" pitchFamily="2" charset="-122"/>
                        </a:rPr>
                        <a:t>100-300</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4619">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zh-CN" altLang="en-US" sz="1100" b="0" i="0" u="none" strike="noStrike" cap="none" normalizeH="0" baseline="0" smtClean="0">
                          <a:ln>
                            <a:noFill/>
                          </a:ln>
                          <a:solidFill>
                            <a:schemeClr val="tx2"/>
                          </a:solidFill>
                          <a:effectLst/>
                          <a:latin typeface="宋体" pitchFamily="2" charset="-122"/>
                          <a:ea typeface="宋体" pitchFamily="2" charset="-122"/>
                        </a:rPr>
                        <a:t>平均血小板体积</a:t>
                      </a: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12.4</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10.8</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10.4</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10.7</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11.5</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10.9</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100" b="0" i="0" u="none" strike="noStrike" cap="none" normalizeH="0" baseline="0" smtClean="0">
                          <a:ln>
                            <a:noFill/>
                          </a:ln>
                          <a:solidFill>
                            <a:schemeClr val="tx2"/>
                          </a:solidFill>
                          <a:effectLst/>
                          <a:latin typeface="宋体" pitchFamily="2" charset="-122"/>
                          <a:ea typeface="宋体" pitchFamily="2" charset="-122"/>
                        </a:rPr>
                        <a:t>9.6</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endParaRPr kumimoji="0" lang="en-US" altLang="zh-CN" sz="9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4619">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zh-CN" altLang="en-US" sz="1100" b="0" i="0" u="none" strike="noStrike" cap="none" normalizeH="0" baseline="0" smtClean="0">
                          <a:ln>
                            <a:noFill/>
                          </a:ln>
                          <a:solidFill>
                            <a:schemeClr val="tx2"/>
                          </a:solidFill>
                          <a:effectLst/>
                          <a:latin typeface="宋体" pitchFamily="2" charset="-122"/>
                          <a:ea typeface="宋体" pitchFamily="2" charset="-122"/>
                        </a:rPr>
                        <a:t>血小板比积测定</a:t>
                      </a: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0.01</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0.05</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0.04</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0.07</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0.08</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0.24</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100" b="0" i="0" u="none" strike="noStrike" cap="none" normalizeH="0" baseline="0" smtClean="0">
                          <a:ln>
                            <a:noFill/>
                          </a:ln>
                          <a:solidFill>
                            <a:schemeClr val="tx2"/>
                          </a:solidFill>
                          <a:effectLst/>
                          <a:latin typeface="宋体" pitchFamily="2" charset="-122"/>
                          <a:ea typeface="宋体" pitchFamily="2" charset="-122"/>
                        </a:rPr>
                        <a:t>1.14</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900" b="0" i="0" u="none" strike="noStrike" cap="none" normalizeH="0" baseline="0" smtClean="0">
                          <a:ln>
                            <a:noFill/>
                          </a:ln>
                          <a:solidFill>
                            <a:schemeClr val="tx2"/>
                          </a:solidFill>
                          <a:effectLst/>
                          <a:latin typeface="Arial" charset="0"/>
                          <a:ea typeface="宋体" pitchFamily="2" charset="-122"/>
                        </a:rPr>
                        <a:t>6.8-12.8</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4619">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zh-CN" altLang="en-US" sz="1100" b="0" i="0" u="none" strike="noStrike" cap="none" normalizeH="0" baseline="0" smtClean="0">
                          <a:ln>
                            <a:noFill/>
                          </a:ln>
                          <a:solidFill>
                            <a:schemeClr val="tx2"/>
                          </a:solidFill>
                          <a:effectLst/>
                          <a:latin typeface="宋体" pitchFamily="2" charset="-122"/>
                          <a:ea typeface="宋体" pitchFamily="2" charset="-122"/>
                        </a:rPr>
                        <a:t>血小板体积分布宽度</a:t>
                      </a: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12.4</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endParaRPr kumimoji="0" lang="zh-CN" altLang="en-US"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13.1</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13.3</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13.7</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16.7</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chemeClr val="tx2"/>
                          </a:solidFill>
                          <a:effectLst/>
                          <a:latin typeface="宋体" pitchFamily="2" charset="-122"/>
                          <a:ea typeface="宋体" pitchFamily="2" charset="-122"/>
                        </a:rPr>
                        <a:t>14</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en-US" altLang="zh-CN" sz="1100" b="0" i="0" u="none" strike="noStrike" cap="none" normalizeH="0" baseline="0" smtClean="0">
                          <a:ln>
                            <a:noFill/>
                          </a:ln>
                          <a:solidFill>
                            <a:schemeClr val="tx2"/>
                          </a:solidFill>
                          <a:effectLst/>
                          <a:latin typeface="宋体" pitchFamily="2" charset="-122"/>
                          <a:ea typeface="宋体" pitchFamily="2" charset="-122"/>
                        </a:rPr>
                        <a:t>11.4</a:t>
                      </a:r>
                      <a:endParaRPr kumimoji="0" lang="en-US" altLang="zh-CN" sz="17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endParaRPr kumimoji="0" lang="en-US" altLang="zh-CN" sz="900" b="0" i="0" u="none" strike="noStrike" cap="none" normalizeH="0" baseline="0" smtClean="0">
                        <a:ln>
                          <a:noFill/>
                        </a:ln>
                        <a:solidFill>
                          <a:schemeClr val="tx2"/>
                        </a:solidFill>
                        <a:effectLst/>
                        <a:latin typeface="Arial" charset="0"/>
                        <a:ea typeface="宋体" pitchFamily="2" charset="-122"/>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914398">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 latinLnBrk="0" hangingPunct="1">
                        <a:lnSpc>
                          <a:spcPct val="100000"/>
                        </a:lnSpc>
                        <a:spcBef>
                          <a:spcPct val="0"/>
                        </a:spcBef>
                        <a:spcAft>
                          <a:spcPct val="0"/>
                        </a:spcAft>
                        <a:buClr>
                          <a:schemeClr val="tx1"/>
                        </a:buClr>
                        <a:buSzPct val="70000"/>
                        <a:buFont typeface="Wingdings" pitchFamily="2" charset="2"/>
                        <a:buNone/>
                        <a:tabLst/>
                      </a:pPr>
                      <a:r>
                        <a:rPr kumimoji="0" lang="zh-CN" altLang="en-US" sz="1100" b="0" i="0" u="none" strike="noStrike" cap="none" normalizeH="0" baseline="0" smtClean="0">
                          <a:ln>
                            <a:noFill/>
                          </a:ln>
                          <a:solidFill>
                            <a:schemeClr val="tx2"/>
                          </a:solidFill>
                          <a:effectLst/>
                          <a:latin typeface="宋体" pitchFamily="2" charset="-122"/>
                          <a:ea typeface="宋体" pitchFamily="2" charset="-122"/>
                        </a:rPr>
                        <a:t>处置</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ctr"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rgbClr val="FF3300"/>
                          </a:solidFill>
                          <a:effectLst/>
                          <a:latin typeface="Arial" charset="0"/>
                          <a:ea typeface="宋体" pitchFamily="2" charset="-122"/>
                        </a:rPr>
                        <a:t>TPO 3wu</a:t>
                      </a:r>
                    </a:p>
                    <a:p>
                      <a:pPr marL="0" marR="0" lvl="0" indent="0" algn="ctr" defTabSz="914400" rtl="0" eaLnBrk="1" fontAlgn="ctr"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rgbClr val="FF3300"/>
                          </a:solidFill>
                          <a:effectLst/>
                          <a:latin typeface="Arial" charset="0"/>
                          <a:ea typeface="宋体" pitchFamily="2" charset="-122"/>
                        </a:rPr>
                        <a:t>+300mg </a:t>
                      </a:r>
                    </a:p>
                    <a:p>
                      <a:pPr marL="0" marR="0" lvl="0" indent="0" algn="ctr" defTabSz="914400" rtl="0" eaLnBrk="1" fontAlgn="ctr" latinLnBrk="0" hangingPunct="1">
                        <a:lnSpc>
                          <a:spcPct val="100000"/>
                        </a:lnSpc>
                        <a:spcBef>
                          <a:spcPct val="0"/>
                        </a:spcBef>
                        <a:spcAft>
                          <a:spcPct val="0"/>
                        </a:spcAft>
                        <a:buClr>
                          <a:schemeClr val="tx1"/>
                        </a:buClr>
                        <a:buSzPct val="70000"/>
                        <a:buFont typeface="Wingdings" pitchFamily="2" charset="2"/>
                        <a:buNone/>
                        <a:tabLst/>
                      </a:pPr>
                      <a:r>
                        <a:rPr kumimoji="0" lang="zh-CN" altLang="en-US" sz="1000" b="0" i="0" u="none" strike="noStrike" cap="none" normalizeH="0" baseline="0" smtClean="0">
                          <a:ln>
                            <a:noFill/>
                          </a:ln>
                          <a:solidFill>
                            <a:srgbClr val="FF3300"/>
                          </a:solidFill>
                          <a:effectLst/>
                          <a:latin typeface="Arial" charset="0"/>
                          <a:ea typeface="宋体" pitchFamily="2" charset="-122"/>
                        </a:rPr>
                        <a:t>红细胞</a:t>
                      </a:r>
                      <a:r>
                        <a:rPr kumimoji="0" lang="en-US" altLang="zh-CN" sz="1000" b="0" i="0" u="none" strike="noStrike" cap="none" normalizeH="0" baseline="0" smtClean="0">
                          <a:ln>
                            <a:noFill/>
                          </a:ln>
                          <a:solidFill>
                            <a:srgbClr val="FF3300"/>
                          </a:solidFill>
                          <a:effectLst/>
                          <a:latin typeface="Arial" charset="0"/>
                          <a:ea typeface="宋体" pitchFamily="2" charset="-122"/>
                        </a:rPr>
                        <a:t>1U</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ctr"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rgbClr val="FF3300"/>
                          </a:solidFill>
                          <a:effectLst/>
                          <a:latin typeface="Arial" charset="0"/>
                          <a:ea typeface="宋体" pitchFamily="2" charset="-122"/>
                        </a:rPr>
                        <a:t>TPO 1.5wu+150mg </a:t>
                      </a:r>
                    </a:p>
                    <a:p>
                      <a:pPr marL="0" marR="0" lvl="0" indent="0" algn="ctr" defTabSz="914400" rtl="0" eaLnBrk="1" fontAlgn="ctr" latinLnBrk="0" hangingPunct="1">
                        <a:lnSpc>
                          <a:spcPct val="100000"/>
                        </a:lnSpc>
                        <a:spcBef>
                          <a:spcPct val="0"/>
                        </a:spcBef>
                        <a:spcAft>
                          <a:spcPct val="0"/>
                        </a:spcAft>
                        <a:buClr>
                          <a:schemeClr val="tx1"/>
                        </a:buClr>
                        <a:buSzPct val="70000"/>
                        <a:buFont typeface="Wingdings" pitchFamily="2" charset="2"/>
                        <a:buNone/>
                        <a:tabLst/>
                      </a:pPr>
                      <a:r>
                        <a:rPr kumimoji="0" lang="zh-CN" altLang="en-US" sz="1000" b="0" i="0" u="none" strike="noStrike" cap="none" normalizeH="0" baseline="0" smtClean="0">
                          <a:ln>
                            <a:noFill/>
                          </a:ln>
                          <a:solidFill>
                            <a:srgbClr val="FF3300"/>
                          </a:solidFill>
                          <a:effectLst/>
                          <a:latin typeface="Arial" charset="0"/>
                          <a:ea typeface="宋体" pitchFamily="2" charset="-122"/>
                        </a:rPr>
                        <a:t>红细胞</a:t>
                      </a:r>
                      <a:r>
                        <a:rPr kumimoji="0" lang="en-US" altLang="zh-CN" sz="1000" b="0" i="0" u="none" strike="noStrike" cap="none" normalizeH="0" baseline="0" smtClean="0">
                          <a:ln>
                            <a:noFill/>
                          </a:ln>
                          <a:solidFill>
                            <a:srgbClr val="FF3300"/>
                          </a:solidFill>
                          <a:effectLst/>
                          <a:latin typeface="Arial" charset="0"/>
                          <a:ea typeface="宋体" pitchFamily="2" charset="-122"/>
                        </a:rPr>
                        <a:t>2U</a:t>
                      </a:r>
                      <a:r>
                        <a:rPr kumimoji="0" lang="zh-CN" altLang="en-US" sz="1000" b="0" i="0" u="none" strike="noStrike" cap="none" normalizeH="0" baseline="0" smtClean="0">
                          <a:ln>
                            <a:noFill/>
                          </a:ln>
                          <a:solidFill>
                            <a:srgbClr val="FF3300"/>
                          </a:solidFill>
                          <a:effectLst/>
                          <a:latin typeface="Arial" charset="0"/>
                          <a:ea typeface="宋体" pitchFamily="2" charset="-122"/>
                        </a:rPr>
                        <a:t>，</a:t>
                      </a:r>
                    </a:p>
                    <a:p>
                      <a:pPr marL="0" marR="0" lvl="0" indent="0" algn="ctr" defTabSz="914400" rtl="0" eaLnBrk="1" fontAlgn="ctr" latinLnBrk="0" hangingPunct="1">
                        <a:lnSpc>
                          <a:spcPct val="100000"/>
                        </a:lnSpc>
                        <a:spcBef>
                          <a:spcPct val="0"/>
                        </a:spcBef>
                        <a:spcAft>
                          <a:spcPct val="0"/>
                        </a:spcAft>
                        <a:buClr>
                          <a:schemeClr val="tx1"/>
                        </a:buClr>
                        <a:buSzPct val="70000"/>
                        <a:buFont typeface="Wingdings" pitchFamily="2" charset="2"/>
                        <a:buNone/>
                        <a:tabLst/>
                      </a:pPr>
                      <a:r>
                        <a:rPr kumimoji="0" lang="zh-CN" altLang="en-US" sz="1000" b="0" i="0" u="none" strike="noStrike" cap="none" normalizeH="0" baseline="0" smtClean="0">
                          <a:ln>
                            <a:noFill/>
                          </a:ln>
                          <a:solidFill>
                            <a:srgbClr val="FF3300"/>
                          </a:solidFill>
                          <a:effectLst/>
                          <a:latin typeface="Arial" charset="0"/>
                          <a:ea typeface="宋体" pitchFamily="2" charset="-122"/>
                        </a:rPr>
                        <a:t>血小板</a:t>
                      </a:r>
                      <a:r>
                        <a:rPr kumimoji="0" lang="en-US" altLang="zh-CN" sz="1000" b="0" i="0" u="none" strike="noStrike" cap="none" normalizeH="0" baseline="0" smtClean="0">
                          <a:ln>
                            <a:noFill/>
                          </a:ln>
                          <a:solidFill>
                            <a:srgbClr val="FF3300"/>
                          </a:solidFill>
                          <a:effectLst/>
                          <a:latin typeface="Arial" charset="0"/>
                          <a:ea typeface="宋体" pitchFamily="2" charset="-122"/>
                        </a:rPr>
                        <a:t>1U</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ctr"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rgbClr val="FF3300"/>
                          </a:solidFill>
                          <a:effectLst/>
                          <a:latin typeface="Arial" charset="0"/>
                          <a:ea typeface="宋体" pitchFamily="2" charset="-122"/>
                        </a:rPr>
                        <a:t>TPO 1.5wu+150mg </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ctr" latinLnBrk="0" hangingPunct="1">
                        <a:lnSpc>
                          <a:spcPct val="100000"/>
                        </a:lnSpc>
                        <a:spcBef>
                          <a:spcPct val="0"/>
                        </a:spcBef>
                        <a:spcAft>
                          <a:spcPct val="0"/>
                        </a:spcAft>
                        <a:buClr>
                          <a:schemeClr val="tx1"/>
                        </a:buClr>
                        <a:buSzPct val="70000"/>
                        <a:buFont typeface="Wingdings" pitchFamily="2" charset="2"/>
                        <a:buNone/>
                        <a:tabLst/>
                      </a:pPr>
                      <a:endParaRPr kumimoji="0" lang="en-US" altLang="zh-CN" sz="1000" b="0" i="0" u="none" strike="noStrike" cap="none" normalizeH="0" baseline="0" smtClean="0">
                        <a:ln>
                          <a:noFill/>
                        </a:ln>
                        <a:solidFill>
                          <a:srgbClr val="FF3300"/>
                        </a:solidFill>
                        <a:effectLst/>
                        <a:latin typeface="Arial" charset="0"/>
                        <a:ea typeface="宋体" pitchFamily="2" charset="-122"/>
                      </a:endParaRPr>
                    </a:p>
                    <a:p>
                      <a:pPr marL="0" marR="0" lvl="0" indent="0" algn="ctr" defTabSz="914400" rtl="0" eaLnBrk="1" fontAlgn="ctr"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rgbClr val="FF3300"/>
                          </a:solidFill>
                          <a:effectLst/>
                          <a:latin typeface="Arial" charset="0"/>
                          <a:ea typeface="宋体" pitchFamily="2" charset="-122"/>
                        </a:rPr>
                        <a:t>TPO 1.5wu+150mg</a:t>
                      </a:r>
                    </a:p>
                    <a:p>
                      <a:pPr marL="0" marR="0" lvl="0" indent="0" algn="ctr" defTabSz="914400" rtl="0" eaLnBrk="1" fontAlgn="ctr" latinLnBrk="0" hangingPunct="1">
                        <a:lnSpc>
                          <a:spcPct val="100000"/>
                        </a:lnSpc>
                        <a:spcBef>
                          <a:spcPct val="0"/>
                        </a:spcBef>
                        <a:spcAft>
                          <a:spcPct val="0"/>
                        </a:spcAft>
                        <a:buClr>
                          <a:schemeClr val="tx1"/>
                        </a:buClr>
                        <a:buSzPct val="70000"/>
                        <a:buFont typeface="Wingdings" pitchFamily="2" charset="2"/>
                        <a:buNone/>
                        <a:tabLst/>
                      </a:pPr>
                      <a:r>
                        <a:rPr kumimoji="0" lang="zh-CN" altLang="en-US" sz="1000" b="0" i="0" u="none" strike="noStrike" cap="none" normalizeH="0" baseline="0" smtClean="0">
                          <a:ln>
                            <a:noFill/>
                          </a:ln>
                          <a:solidFill>
                            <a:srgbClr val="FF3300"/>
                          </a:solidFill>
                          <a:effectLst/>
                          <a:latin typeface="Arial" charset="0"/>
                          <a:ea typeface="宋体" pitchFamily="2" charset="-122"/>
                        </a:rPr>
                        <a:t>红细胞</a:t>
                      </a:r>
                      <a:r>
                        <a:rPr kumimoji="0" lang="en-US" altLang="zh-CN" sz="1000" b="0" i="0" u="none" strike="noStrike" cap="none" normalizeH="0" baseline="0" smtClean="0">
                          <a:ln>
                            <a:noFill/>
                          </a:ln>
                          <a:solidFill>
                            <a:srgbClr val="FF3300"/>
                          </a:solidFill>
                          <a:effectLst/>
                          <a:latin typeface="Arial" charset="0"/>
                          <a:ea typeface="宋体" pitchFamily="2" charset="-122"/>
                        </a:rPr>
                        <a:t>2U</a:t>
                      </a:r>
                      <a:r>
                        <a:rPr kumimoji="0" lang="zh-CN" altLang="en-US" sz="1000" b="0" i="0" u="none" strike="noStrike" cap="none" normalizeH="0" baseline="0" smtClean="0">
                          <a:ln>
                            <a:noFill/>
                          </a:ln>
                          <a:solidFill>
                            <a:srgbClr val="FF3300"/>
                          </a:solidFill>
                          <a:effectLst/>
                          <a:latin typeface="Arial" charset="0"/>
                          <a:ea typeface="宋体" pitchFamily="2" charset="-122"/>
                        </a:rPr>
                        <a:t>，血小板</a:t>
                      </a:r>
                      <a:r>
                        <a:rPr kumimoji="0" lang="en-US" altLang="zh-CN" sz="1000" b="0" i="0" u="none" strike="noStrike" cap="none" normalizeH="0" baseline="0" smtClean="0">
                          <a:ln>
                            <a:noFill/>
                          </a:ln>
                          <a:solidFill>
                            <a:srgbClr val="FF3300"/>
                          </a:solidFill>
                          <a:effectLst/>
                          <a:latin typeface="Arial" charset="0"/>
                          <a:ea typeface="宋体" pitchFamily="2" charset="-122"/>
                        </a:rPr>
                        <a:t>1U</a:t>
                      </a:r>
                    </a:p>
                    <a:p>
                      <a:pPr marL="0" marR="0" lvl="0" indent="0" algn="ctr" defTabSz="914400" rtl="0" eaLnBrk="1" fontAlgn="ctr" latinLnBrk="0" hangingPunct="1">
                        <a:lnSpc>
                          <a:spcPct val="100000"/>
                        </a:lnSpc>
                        <a:spcBef>
                          <a:spcPct val="0"/>
                        </a:spcBef>
                        <a:spcAft>
                          <a:spcPct val="0"/>
                        </a:spcAft>
                        <a:buClr>
                          <a:schemeClr val="tx1"/>
                        </a:buClr>
                        <a:buSzPct val="70000"/>
                        <a:buFont typeface="Wingdings" pitchFamily="2" charset="2"/>
                        <a:buNone/>
                        <a:tabLst/>
                      </a:pPr>
                      <a:endParaRPr kumimoji="0" lang="en-US" altLang="zh-CN" sz="1000" b="0" i="0" u="none" strike="noStrike" cap="none" normalizeH="0" baseline="0" smtClean="0">
                        <a:ln>
                          <a:noFill/>
                        </a:ln>
                        <a:solidFill>
                          <a:srgbClr val="FF3300"/>
                        </a:solidFill>
                        <a:effectLst/>
                        <a:latin typeface="Arial" charset="0"/>
                        <a:ea typeface="宋体" pitchFamily="2" charset="-122"/>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ctr"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rgbClr val="FF3300"/>
                          </a:solidFill>
                          <a:effectLst/>
                          <a:latin typeface="Arial" charset="0"/>
                          <a:ea typeface="宋体" pitchFamily="2" charset="-122"/>
                        </a:rPr>
                        <a:t>TPO1.5wu</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ctr"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rgbClr val="FF3300"/>
                          </a:solidFill>
                          <a:effectLst/>
                          <a:latin typeface="Arial" charset="0"/>
                          <a:ea typeface="宋体" pitchFamily="2" charset="-122"/>
                        </a:rPr>
                        <a:t>TPO1.5wu</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ctr"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rgbClr val="FF3300"/>
                          </a:solidFill>
                          <a:effectLst/>
                          <a:latin typeface="Arial" charset="0"/>
                          <a:ea typeface="宋体" pitchFamily="2" charset="-122"/>
                        </a:rPr>
                        <a:t>8-30~9-1</a:t>
                      </a:r>
                    </a:p>
                    <a:p>
                      <a:pPr marL="0" marR="0" lvl="0" indent="0" algn="ctr" defTabSz="914400" rtl="0" eaLnBrk="1" fontAlgn="ctr" latinLnBrk="0" hangingPunct="1">
                        <a:lnSpc>
                          <a:spcPct val="100000"/>
                        </a:lnSpc>
                        <a:spcBef>
                          <a:spcPct val="0"/>
                        </a:spcBef>
                        <a:spcAft>
                          <a:spcPct val="0"/>
                        </a:spcAft>
                        <a:buClr>
                          <a:schemeClr val="tx1"/>
                        </a:buClr>
                        <a:buSzPct val="70000"/>
                        <a:buFont typeface="Wingdings" pitchFamily="2" charset="2"/>
                        <a:buNone/>
                        <a:tabLst/>
                      </a:pPr>
                      <a:r>
                        <a:rPr kumimoji="0" lang="en-US" altLang="zh-CN" sz="1000" b="0" i="0" u="none" strike="noStrike" cap="none" normalizeH="0" baseline="0" smtClean="0">
                          <a:ln>
                            <a:noFill/>
                          </a:ln>
                          <a:solidFill>
                            <a:srgbClr val="FF3300"/>
                          </a:solidFill>
                          <a:effectLst/>
                          <a:latin typeface="Arial" charset="0"/>
                          <a:ea typeface="宋体" pitchFamily="2" charset="-122"/>
                        </a:rPr>
                        <a:t>TPO1.5wu</a:t>
                      </a:r>
                    </a:p>
                    <a:p>
                      <a:pPr marL="0" marR="0" lvl="0" indent="0" algn="ctr" defTabSz="914400" rtl="0" eaLnBrk="1" fontAlgn="ctr" latinLnBrk="0" hangingPunct="1">
                        <a:lnSpc>
                          <a:spcPct val="100000"/>
                        </a:lnSpc>
                        <a:spcBef>
                          <a:spcPct val="0"/>
                        </a:spcBef>
                        <a:spcAft>
                          <a:spcPct val="0"/>
                        </a:spcAft>
                        <a:buClr>
                          <a:schemeClr val="tx1"/>
                        </a:buClr>
                        <a:buSzPct val="70000"/>
                        <a:buFont typeface="Wingdings" pitchFamily="2" charset="2"/>
                        <a:buNone/>
                        <a:tabLst/>
                      </a:pPr>
                      <a:endParaRPr kumimoji="0" lang="zh-CN" altLang="en-US" sz="1000" b="0" i="0" u="none" strike="noStrike" cap="none" normalizeH="0" baseline="0" smtClean="0">
                        <a:ln>
                          <a:noFill/>
                        </a:ln>
                        <a:solidFill>
                          <a:srgbClr val="FF3300"/>
                        </a:solidFill>
                        <a:effectLst/>
                        <a:latin typeface="Arial" charset="0"/>
                        <a:ea typeface="宋体" pitchFamily="2" charset="-122"/>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ctr" latinLnBrk="0" hangingPunct="1">
                        <a:lnSpc>
                          <a:spcPct val="100000"/>
                        </a:lnSpc>
                        <a:spcBef>
                          <a:spcPct val="0"/>
                        </a:spcBef>
                        <a:spcAft>
                          <a:spcPct val="0"/>
                        </a:spcAft>
                        <a:buClr>
                          <a:schemeClr val="tx1"/>
                        </a:buClr>
                        <a:buSzPct val="70000"/>
                        <a:buFont typeface="Wingdings" pitchFamily="2" charset="2"/>
                        <a:buNone/>
                        <a:tabLst/>
                      </a:pPr>
                      <a:endParaRPr kumimoji="0" lang="en-US" altLang="zh-CN" sz="1000" b="0" i="0" u="none" strike="noStrike" cap="none" normalizeH="0" baseline="0" smtClean="0">
                        <a:ln>
                          <a:noFill/>
                        </a:ln>
                        <a:solidFill>
                          <a:srgbClr val="FF3300"/>
                        </a:solidFill>
                        <a:effectLst/>
                        <a:latin typeface="Arial" charset="0"/>
                        <a:ea typeface="宋体" pitchFamily="2" charset="-122"/>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ctr" latinLnBrk="0" hangingPunct="1">
                        <a:lnSpc>
                          <a:spcPct val="100000"/>
                        </a:lnSpc>
                        <a:spcBef>
                          <a:spcPct val="0"/>
                        </a:spcBef>
                        <a:spcAft>
                          <a:spcPct val="0"/>
                        </a:spcAft>
                        <a:buClr>
                          <a:schemeClr val="tx1"/>
                        </a:buClr>
                        <a:buSzPct val="70000"/>
                        <a:buFont typeface="Wingdings" pitchFamily="2" charset="2"/>
                        <a:buNone/>
                        <a:tabLst/>
                      </a:pPr>
                      <a:endParaRPr kumimoji="0" lang="en-US" altLang="zh-CN" sz="900" b="0" i="0" u="none" strike="noStrike" cap="none" normalizeH="0" baseline="0" smtClean="0">
                        <a:ln>
                          <a:noFill/>
                        </a:ln>
                        <a:solidFill>
                          <a:srgbClr val="FF3300"/>
                        </a:solidFill>
                        <a:effectLst/>
                        <a:latin typeface="Arial" charset="0"/>
                        <a:ea typeface="宋体" pitchFamily="2" charset="-122"/>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3"/>
          <p:cNvSpPr>
            <a:spLocks noGrp="1" noChangeArrowheads="1"/>
          </p:cNvSpPr>
          <p:nvPr>
            <p:ph idx="1"/>
          </p:nvPr>
        </p:nvSpPr>
        <p:spPr>
          <a:xfrm>
            <a:off x="1403350" y="1628775"/>
            <a:ext cx="7010400" cy="4114800"/>
          </a:xfrm>
        </p:spPr>
        <p:txBody>
          <a:bodyPr/>
          <a:lstStyle/>
          <a:p>
            <a:r>
              <a:rPr lang="zh-CN" altLang="en-US" smtClean="0"/>
              <a:t>古希腊哲学家苏格拉底曾言：“只有一种通货，我们一切的物品都必须兑换成它，才能买卖；这通货就是智慧。”</a:t>
            </a:r>
          </a:p>
          <a:p>
            <a:endParaRPr lang="zh-CN" altLang="en-US" smtClean="0"/>
          </a:p>
          <a:p>
            <a:r>
              <a:rPr lang="zh-CN" altLang="en-US" smtClean="0"/>
              <a:t>苏氏之言，精辟地道出智慧“通达无碍”之特质。 </a:t>
            </a:r>
          </a:p>
          <a:p>
            <a:endParaRPr lang="zh-CN" altLang="en-US" smtClean="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6" name="Rectangle 3"/>
          <p:cNvSpPr>
            <a:spLocks noGrp="1" noChangeArrowheads="1"/>
          </p:cNvSpPr>
          <p:nvPr>
            <p:ph type="title"/>
          </p:nvPr>
        </p:nvSpPr>
        <p:spPr/>
        <p:txBody>
          <a:bodyPr/>
          <a:lstStyle/>
          <a:p>
            <a:endParaRPr lang="zh-CN" altLang="en-US" smtClean="0"/>
          </a:p>
        </p:txBody>
      </p:sp>
      <p:graphicFrame>
        <p:nvGraphicFramePr>
          <p:cNvPr id="2053" name="Object 5"/>
          <p:cNvGraphicFramePr>
            <a:graphicFrameLocks noGrp="1" noChangeAspect="1"/>
          </p:cNvGraphicFramePr>
          <p:nvPr>
            <p:ph sz="half" idx="1"/>
          </p:nvPr>
        </p:nvGraphicFramePr>
        <p:xfrm>
          <a:off x="323850" y="98425"/>
          <a:ext cx="8496300" cy="3259138"/>
        </p:xfrm>
        <a:graphic>
          <a:graphicData uri="http://schemas.openxmlformats.org/presentationml/2006/ole">
            <p:oleObj spid="_x0000_s2053" name="图表" r:id="rId3" imgW="11125200" imgH="4267200" progId="Excel.Chart.8">
              <p:embed/>
            </p:oleObj>
          </a:graphicData>
        </a:graphic>
      </p:graphicFrame>
      <p:graphicFrame>
        <p:nvGraphicFramePr>
          <p:cNvPr id="2054" name="Object 6"/>
          <p:cNvGraphicFramePr>
            <a:graphicFrameLocks noGrp="1" noChangeAspect="1"/>
          </p:cNvGraphicFramePr>
          <p:nvPr>
            <p:ph sz="quarter" idx="2"/>
          </p:nvPr>
        </p:nvGraphicFramePr>
        <p:xfrm>
          <a:off x="5094288" y="2043113"/>
          <a:ext cx="3438525" cy="1708150"/>
        </p:xfrm>
        <a:graphic>
          <a:graphicData uri="http://schemas.openxmlformats.org/presentationml/2006/ole">
            <p:oleObj spid="_x0000_s2054" name="图表" r:id="rId4" imgW="8610600" imgH="4276725" progId="Excel.Chart.8">
              <p:embed/>
            </p:oleObj>
          </a:graphicData>
        </a:graphic>
      </p:graphicFrame>
      <p:graphicFrame>
        <p:nvGraphicFramePr>
          <p:cNvPr id="2055" name="Object 7"/>
          <p:cNvGraphicFramePr>
            <a:graphicFrameLocks noGrp="1" noChangeAspect="1"/>
          </p:cNvGraphicFramePr>
          <p:nvPr>
            <p:ph sz="quarter" idx="3"/>
          </p:nvPr>
        </p:nvGraphicFramePr>
        <p:xfrm>
          <a:off x="249238" y="3363913"/>
          <a:ext cx="8753475" cy="3305175"/>
        </p:xfrm>
        <a:graphic>
          <a:graphicData uri="http://schemas.openxmlformats.org/presentationml/2006/ole">
            <p:oleObj spid="_x0000_s2055" name="图表" r:id="rId5" imgW="10267950" imgH="3876675" progId="Excel.Chart.8">
              <p:embed/>
            </p:oleObj>
          </a:graphicData>
        </a:graphic>
      </p:graphicFrame>
      <p:grpSp>
        <p:nvGrpSpPr>
          <p:cNvPr id="2057" name="Group 5"/>
          <p:cNvGrpSpPr>
            <a:grpSpLocks/>
          </p:cNvGrpSpPr>
          <p:nvPr/>
        </p:nvGrpSpPr>
        <p:grpSpPr bwMode="auto">
          <a:xfrm>
            <a:off x="611188" y="6597650"/>
            <a:ext cx="792162" cy="228600"/>
            <a:chOff x="4241" y="3884"/>
            <a:chExt cx="998" cy="288"/>
          </a:xfrm>
        </p:grpSpPr>
        <p:sp>
          <p:nvSpPr>
            <p:cNvPr id="2064" name="AutoShape 6"/>
            <p:cNvSpPr>
              <a:spLocks noChangeArrowheads="1"/>
            </p:cNvSpPr>
            <p:nvPr/>
          </p:nvSpPr>
          <p:spPr bwMode="auto">
            <a:xfrm rot="10800000">
              <a:off x="4241" y="3884"/>
              <a:ext cx="998" cy="272"/>
            </a:xfrm>
            <a:prstGeom prst="wedgeRoundRectCallout">
              <a:avLst>
                <a:gd name="adj1" fmla="val 43884"/>
                <a:gd name="adj2" fmla="val 91907"/>
                <a:gd name="adj3" fmla="val 16667"/>
              </a:avLst>
            </a:prstGeom>
            <a:noFill/>
            <a:ln w="9525">
              <a:solidFill>
                <a:schemeClr val="tx1"/>
              </a:solidFill>
              <a:miter lim="800000"/>
              <a:headEnd/>
              <a:tailEnd/>
            </a:ln>
          </p:spPr>
          <p:txBody>
            <a:bodyPr rot="10800000"/>
            <a:lstStyle/>
            <a:p>
              <a:pPr algn="ctr"/>
              <a:endParaRPr lang="zh-CN" altLang="en-US">
                <a:latin typeface="Times New Roman" pitchFamily="18" charset="0"/>
              </a:endParaRPr>
            </a:p>
          </p:txBody>
        </p:sp>
        <p:sp>
          <p:nvSpPr>
            <p:cNvPr id="2065" name="Text Box 7"/>
            <p:cNvSpPr txBox="1">
              <a:spLocks noChangeArrowheads="1"/>
            </p:cNvSpPr>
            <p:nvPr/>
          </p:nvSpPr>
          <p:spPr bwMode="auto">
            <a:xfrm>
              <a:off x="4241" y="3884"/>
              <a:ext cx="998" cy="288"/>
            </a:xfrm>
            <a:prstGeom prst="rect">
              <a:avLst/>
            </a:prstGeom>
            <a:noFill/>
            <a:ln w="9525">
              <a:noFill/>
              <a:miter lim="800000"/>
              <a:headEnd/>
              <a:tailEnd/>
            </a:ln>
          </p:spPr>
          <p:txBody>
            <a:bodyPr>
              <a:spAutoFit/>
            </a:bodyPr>
            <a:lstStyle/>
            <a:p>
              <a:pPr algn="ctr">
                <a:spcBef>
                  <a:spcPct val="50000"/>
                </a:spcBef>
              </a:pPr>
              <a:r>
                <a:rPr lang="zh-CN" altLang="en-US" sz="900" b="1" i="1">
                  <a:solidFill>
                    <a:srgbClr val="FF0000"/>
                  </a:solidFill>
                </a:rPr>
                <a:t>红细胞</a:t>
              </a:r>
              <a:r>
                <a:rPr lang="en-US" altLang="zh-CN" sz="900" b="1" i="1">
                  <a:solidFill>
                    <a:srgbClr val="FF0000"/>
                  </a:solidFill>
                </a:rPr>
                <a:t>1U</a:t>
              </a:r>
            </a:p>
          </p:txBody>
        </p:sp>
      </p:grpSp>
      <p:grpSp>
        <p:nvGrpSpPr>
          <p:cNvPr id="2058" name="Group 8"/>
          <p:cNvGrpSpPr>
            <a:grpSpLocks/>
          </p:cNvGrpSpPr>
          <p:nvPr/>
        </p:nvGrpSpPr>
        <p:grpSpPr bwMode="auto">
          <a:xfrm>
            <a:off x="1187450" y="6381750"/>
            <a:ext cx="1368425" cy="228600"/>
            <a:chOff x="4241" y="3884"/>
            <a:chExt cx="998" cy="288"/>
          </a:xfrm>
        </p:grpSpPr>
        <p:sp>
          <p:nvSpPr>
            <p:cNvPr id="2062" name="AutoShape 9"/>
            <p:cNvSpPr>
              <a:spLocks noChangeArrowheads="1"/>
            </p:cNvSpPr>
            <p:nvPr/>
          </p:nvSpPr>
          <p:spPr bwMode="auto">
            <a:xfrm rot="10800000">
              <a:off x="4241" y="3884"/>
              <a:ext cx="998" cy="272"/>
            </a:xfrm>
            <a:prstGeom prst="wedgeRoundRectCallout">
              <a:avLst>
                <a:gd name="adj1" fmla="val 43884"/>
                <a:gd name="adj2" fmla="val 91907"/>
                <a:gd name="adj3" fmla="val 16667"/>
              </a:avLst>
            </a:prstGeom>
            <a:noFill/>
            <a:ln w="9525">
              <a:solidFill>
                <a:schemeClr val="tx1"/>
              </a:solidFill>
              <a:miter lim="800000"/>
              <a:headEnd/>
              <a:tailEnd/>
            </a:ln>
          </p:spPr>
          <p:txBody>
            <a:bodyPr rot="10800000"/>
            <a:lstStyle/>
            <a:p>
              <a:pPr algn="ctr"/>
              <a:endParaRPr lang="zh-CN" altLang="en-US">
                <a:latin typeface="Times New Roman" pitchFamily="18" charset="0"/>
              </a:endParaRPr>
            </a:p>
          </p:txBody>
        </p:sp>
        <p:sp>
          <p:nvSpPr>
            <p:cNvPr id="2063" name="Text Box 10"/>
            <p:cNvSpPr txBox="1">
              <a:spLocks noChangeArrowheads="1"/>
            </p:cNvSpPr>
            <p:nvPr/>
          </p:nvSpPr>
          <p:spPr bwMode="auto">
            <a:xfrm>
              <a:off x="4241" y="3884"/>
              <a:ext cx="998" cy="288"/>
            </a:xfrm>
            <a:prstGeom prst="rect">
              <a:avLst/>
            </a:prstGeom>
            <a:noFill/>
            <a:ln w="9525">
              <a:noFill/>
              <a:miter lim="800000"/>
              <a:headEnd/>
              <a:tailEnd/>
            </a:ln>
          </p:spPr>
          <p:txBody>
            <a:bodyPr>
              <a:spAutoFit/>
            </a:bodyPr>
            <a:lstStyle/>
            <a:p>
              <a:pPr algn="ctr">
                <a:spcBef>
                  <a:spcPct val="50000"/>
                </a:spcBef>
              </a:pPr>
              <a:r>
                <a:rPr lang="zh-CN" altLang="en-US" sz="900" b="1" i="1">
                  <a:solidFill>
                    <a:srgbClr val="FF0000"/>
                  </a:solidFill>
                </a:rPr>
                <a:t>红细胞</a:t>
              </a:r>
              <a:r>
                <a:rPr lang="en-US" altLang="zh-CN" sz="900" b="1" i="1">
                  <a:solidFill>
                    <a:srgbClr val="FF0000"/>
                  </a:solidFill>
                </a:rPr>
                <a:t>2U</a:t>
              </a:r>
              <a:r>
                <a:rPr lang="zh-CN" altLang="en-US" sz="900" b="1" i="1">
                  <a:solidFill>
                    <a:srgbClr val="FF0000"/>
                  </a:solidFill>
                </a:rPr>
                <a:t>，血小板</a:t>
              </a:r>
              <a:r>
                <a:rPr lang="en-US" altLang="zh-CN" sz="900" b="1" i="1">
                  <a:solidFill>
                    <a:srgbClr val="FF0000"/>
                  </a:solidFill>
                </a:rPr>
                <a:t>1U</a:t>
              </a:r>
            </a:p>
          </p:txBody>
        </p:sp>
      </p:grpSp>
      <p:grpSp>
        <p:nvGrpSpPr>
          <p:cNvPr id="2059" name="Group 11"/>
          <p:cNvGrpSpPr>
            <a:grpSpLocks/>
          </p:cNvGrpSpPr>
          <p:nvPr/>
        </p:nvGrpSpPr>
        <p:grpSpPr bwMode="auto">
          <a:xfrm>
            <a:off x="2124075" y="6165850"/>
            <a:ext cx="1295400" cy="228600"/>
            <a:chOff x="4241" y="3884"/>
            <a:chExt cx="998" cy="288"/>
          </a:xfrm>
        </p:grpSpPr>
        <p:sp>
          <p:nvSpPr>
            <p:cNvPr id="2060" name="AutoShape 12"/>
            <p:cNvSpPr>
              <a:spLocks noChangeArrowheads="1"/>
            </p:cNvSpPr>
            <p:nvPr/>
          </p:nvSpPr>
          <p:spPr bwMode="auto">
            <a:xfrm rot="10800000">
              <a:off x="4241" y="3884"/>
              <a:ext cx="998" cy="272"/>
            </a:xfrm>
            <a:prstGeom prst="wedgeRoundRectCallout">
              <a:avLst>
                <a:gd name="adj1" fmla="val 43884"/>
                <a:gd name="adj2" fmla="val 91907"/>
                <a:gd name="adj3" fmla="val 16667"/>
              </a:avLst>
            </a:prstGeom>
            <a:noFill/>
            <a:ln w="9525">
              <a:solidFill>
                <a:schemeClr val="tx1"/>
              </a:solidFill>
              <a:miter lim="800000"/>
              <a:headEnd/>
              <a:tailEnd/>
            </a:ln>
          </p:spPr>
          <p:txBody>
            <a:bodyPr rot="10800000"/>
            <a:lstStyle/>
            <a:p>
              <a:pPr algn="ctr"/>
              <a:endParaRPr lang="zh-CN" altLang="en-US">
                <a:latin typeface="Times New Roman" pitchFamily="18" charset="0"/>
              </a:endParaRPr>
            </a:p>
          </p:txBody>
        </p:sp>
        <p:sp>
          <p:nvSpPr>
            <p:cNvPr id="2061" name="Text Box 13"/>
            <p:cNvSpPr txBox="1">
              <a:spLocks noChangeArrowheads="1"/>
            </p:cNvSpPr>
            <p:nvPr/>
          </p:nvSpPr>
          <p:spPr bwMode="auto">
            <a:xfrm>
              <a:off x="4241" y="3884"/>
              <a:ext cx="998" cy="288"/>
            </a:xfrm>
            <a:prstGeom prst="rect">
              <a:avLst/>
            </a:prstGeom>
            <a:noFill/>
            <a:ln w="9525">
              <a:noFill/>
              <a:miter lim="800000"/>
              <a:headEnd/>
              <a:tailEnd/>
            </a:ln>
          </p:spPr>
          <p:txBody>
            <a:bodyPr>
              <a:spAutoFit/>
            </a:bodyPr>
            <a:lstStyle/>
            <a:p>
              <a:pPr algn="ctr">
                <a:spcBef>
                  <a:spcPct val="50000"/>
                </a:spcBef>
              </a:pPr>
              <a:r>
                <a:rPr lang="zh-CN" altLang="en-US" sz="900" b="1" i="1">
                  <a:solidFill>
                    <a:srgbClr val="FF0000"/>
                  </a:solidFill>
                </a:rPr>
                <a:t>红细胞</a:t>
              </a:r>
              <a:r>
                <a:rPr lang="en-US" altLang="zh-CN" sz="900" b="1" i="1">
                  <a:solidFill>
                    <a:srgbClr val="FF0000"/>
                  </a:solidFill>
                </a:rPr>
                <a:t>2U</a:t>
              </a:r>
              <a:r>
                <a:rPr lang="zh-CN" altLang="en-US" sz="900" b="1" i="1">
                  <a:solidFill>
                    <a:srgbClr val="FF0000"/>
                  </a:solidFill>
                </a:rPr>
                <a:t>，血小板</a:t>
              </a:r>
              <a:r>
                <a:rPr lang="en-US" altLang="zh-CN" sz="900" b="1" i="1">
                  <a:solidFill>
                    <a:srgbClr val="FF0000"/>
                  </a:solidFill>
                </a:rPr>
                <a:t>1U</a:t>
              </a:r>
            </a:p>
          </p:txBody>
        </p:sp>
      </p:gr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
          <p:cNvSpPr>
            <a:spLocks noGrp="1" noChangeArrowheads="1"/>
          </p:cNvSpPr>
          <p:nvPr>
            <p:ph type="title"/>
          </p:nvPr>
        </p:nvSpPr>
        <p:spPr/>
        <p:txBody>
          <a:bodyPr/>
          <a:lstStyle/>
          <a:p>
            <a:endParaRPr lang="zh-CN" altLang="en-US" smtClean="0"/>
          </a:p>
        </p:txBody>
      </p:sp>
      <p:graphicFrame>
        <p:nvGraphicFramePr>
          <p:cNvPr id="3075" name="Object 3"/>
          <p:cNvGraphicFramePr>
            <a:graphicFrameLocks noGrp="1" noChangeAspect="1"/>
          </p:cNvGraphicFramePr>
          <p:nvPr>
            <p:ph idx="1"/>
          </p:nvPr>
        </p:nvGraphicFramePr>
        <p:xfrm>
          <a:off x="0" y="1773238"/>
          <a:ext cx="9144000" cy="3109912"/>
        </p:xfrm>
        <a:graphic>
          <a:graphicData uri="http://schemas.openxmlformats.org/presentationml/2006/ole">
            <p:oleObj spid="_x0000_s3075" name="图表" r:id="rId3" imgW="11315700" imgH="3848100" progId="Excel.Chart.8">
              <p:embed/>
            </p:oleObj>
          </a:graphicData>
        </a:graphic>
      </p:graphicFrame>
      <p:grpSp>
        <p:nvGrpSpPr>
          <p:cNvPr id="3077" name="Group 4"/>
          <p:cNvGrpSpPr>
            <a:grpSpLocks/>
          </p:cNvGrpSpPr>
          <p:nvPr/>
        </p:nvGrpSpPr>
        <p:grpSpPr bwMode="auto">
          <a:xfrm>
            <a:off x="539750" y="4868863"/>
            <a:ext cx="792163" cy="228600"/>
            <a:chOff x="4241" y="3884"/>
            <a:chExt cx="998" cy="288"/>
          </a:xfrm>
        </p:grpSpPr>
        <p:sp>
          <p:nvSpPr>
            <p:cNvPr id="3084" name="AutoShape 5"/>
            <p:cNvSpPr>
              <a:spLocks noChangeArrowheads="1"/>
            </p:cNvSpPr>
            <p:nvPr/>
          </p:nvSpPr>
          <p:spPr bwMode="auto">
            <a:xfrm rot="10800000">
              <a:off x="4241" y="3884"/>
              <a:ext cx="998" cy="272"/>
            </a:xfrm>
            <a:prstGeom prst="wedgeRoundRectCallout">
              <a:avLst>
                <a:gd name="adj1" fmla="val 43884"/>
                <a:gd name="adj2" fmla="val 91907"/>
                <a:gd name="adj3" fmla="val 16667"/>
              </a:avLst>
            </a:prstGeom>
            <a:noFill/>
            <a:ln w="9525">
              <a:solidFill>
                <a:schemeClr val="tx1"/>
              </a:solidFill>
              <a:miter lim="800000"/>
              <a:headEnd/>
              <a:tailEnd/>
            </a:ln>
          </p:spPr>
          <p:txBody>
            <a:bodyPr rot="10800000"/>
            <a:lstStyle/>
            <a:p>
              <a:pPr algn="ctr"/>
              <a:endParaRPr lang="zh-CN" altLang="en-US">
                <a:latin typeface="Times New Roman" pitchFamily="18" charset="0"/>
              </a:endParaRPr>
            </a:p>
          </p:txBody>
        </p:sp>
        <p:sp>
          <p:nvSpPr>
            <p:cNvPr id="3085" name="Text Box 6"/>
            <p:cNvSpPr txBox="1">
              <a:spLocks noChangeArrowheads="1"/>
            </p:cNvSpPr>
            <p:nvPr/>
          </p:nvSpPr>
          <p:spPr bwMode="auto">
            <a:xfrm>
              <a:off x="4241" y="3884"/>
              <a:ext cx="998" cy="288"/>
            </a:xfrm>
            <a:prstGeom prst="rect">
              <a:avLst/>
            </a:prstGeom>
            <a:noFill/>
            <a:ln w="9525">
              <a:noFill/>
              <a:miter lim="800000"/>
              <a:headEnd/>
              <a:tailEnd/>
            </a:ln>
          </p:spPr>
          <p:txBody>
            <a:bodyPr>
              <a:spAutoFit/>
            </a:bodyPr>
            <a:lstStyle/>
            <a:p>
              <a:pPr algn="ctr">
                <a:spcBef>
                  <a:spcPct val="50000"/>
                </a:spcBef>
              </a:pPr>
              <a:r>
                <a:rPr lang="zh-CN" altLang="en-US" sz="900" b="1" i="1">
                  <a:solidFill>
                    <a:srgbClr val="FF0000"/>
                  </a:solidFill>
                </a:rPr>
                <a:t>红细胞</a:t>
              </a:r>
              <a:r>
                <a:rPr lang="en-US" altLang="zh-CN" sz="900" b="1" i="1">
                  <a:solidFill>
                    <a:srgbClr val="FF0000"/>
                  </a:solidFill>
                </a:rPr>
                <a:t>1U</a:t>
              </a:r>
            </a:p>
          </p:txBody>
        </p:sp>
      </p:grpSp>
      <p:grpSp>
        <p:nvGrpSpPr>
          <p:cNvPr id="3078" name="Group 7"/>
          <p:cNvGrpSpPr>
            <a:grpSpLocks/>
          </p:cNvGrpSpPr>
          <p:nvPr/>
        </p:nvGrpSpPr>
        <p:grpSpPr bwMode="auto">
          <a:xfrm>
            <a:off x="1042988" y="4652963"/>
            <a:ext cx="1368425" cy="228600"/>
            <a:chOff x="4241" y="3884"/>
            <a:chExt cx="998" cy="288"/>
          </a:xfrm>
        </p:grpSpPr>
        <p:sp>
          <p:nvSpPr>
            <p:cNvPr id="3082" name="AutoShape 8"/>
            <p:cNvSpPr>
              <a:spLocks noChangeArrowheads="1"/>
            </p:cNvSpPr>
            <p:nvPr/>
          </p:nvSpPr>
          <p:spPr bwMode="auto">
            <a:xfrm rot="10800000">
              <a:off x="4241" y="3884"/>
              <a:ext cx="998" cy="272"/>
            </a:xfrm>
            <a:prstGeom prst="wedgeRoundRectCallout">
              <a:avLst>
                <a:gd name="adj1" fmla="val 43884"/>
                <a:gd name="adj2" fmla="val 91907"/>
                <a:gd name="adj3" fmla="val 16667"/>
              </a:avLst>
            </a:prstGeom>
            <a:noFill/>
            <a:ln w="9525">
              <a:solidFill>
                <a:schemeClr val="tx1"/>
              </a:solidFill>
              <a:miter lim="800000"/>
              <a:headEnd/>
              <a:tailEnd/>
            </a:ln>
          </p:spPr>
          <p:txBody>
            <a:bodyPr rot="10800000"/>
            <a:lstStyle/>
            <a:p>
              <a:pPr algn="ctr"/>
              <a:endParaRPr lang="zh-CN" altLang="en-US">
                <a:latin typeface="Times New Roman" pitchFamily="18" charset="0"/>
              </a:endParaRPr>
            </a:p>
          </p:txBody>
        </p:sp>
        <p:sp>
          <p:nvSpPr>
            <p:cNvPr id="3083" name="Text Box 9"/>
            <p:cNvSpPr txBox="1">
              <a:spLocks noChangeArrowheads="1"/>
            </p:cNvSpPr>
            <p:nvPr/>
          </p:nvSpPr>
          <p:spPr bwMode="auto">
            <a:xfrm>
              <a:off x="4241" y="3884"/>
              <a:ext cx="998" cy="288"/>
            </a:xfrm>
            <a:prstGeom prst="rect">
              <a:avLst/>
            </a:prstGeom>
            <a:noFill/>
            <a:ln w="9525">
              <a:noFill/>
              <a:miter lim="800000"/>
              <a:headEnd/>
              <a:tailEnd/>
            </a:ln>
          </p:spPr>
          <p:txBody>
            <a:bodyPr>
              <a:spAutoFit/>
            </a:bodyPr>
            <a:lstStyle/>
            <a:p>
              <a:pPr algn="ctr">
                <a:spcBef>
                  <a:spcPct val="50000"/>
                </a:spcBef>
              </a:pPr>
              <a:r>
                <a:rPr lang="zh-CN" altLang="en-US" sz="900" b="1" i="1">
                  <a:solidFill>
                    <a:srgbClr val="FF0000"/>
                  </a:solidFill>
                </a:rPr>
                <a:t>红细胞</a:t>
              </a:r>
              <a:r>
                <a:rPr lang="en-US" altLang="zh-CN" sz="900" b="1" i="1">
                  <a:solidFill>
                    <a:srgbClr val="FF0000"/>
                  </a:solidFill>
                </a:rPr>
                <a:t>2U</a:t>
              </a:r>
              <a:r>
                <a:rPr lang="zh-CN" altLang="en-US" sz="900" b="1" i="1">
                  <a:solidFill>
                    <a:srgbClr val="FF0000"/>
                  </a:solidFill>
                </a:rPr>
                <a:t>，血小板</a:t>
              </a:r>
              <a:r>
                <a:rPr lang="en-US" altLang="zh-CN" sz="900" b="1" i="1">
                  <a:solidFill>
                    <a:srgbClr val="FF0000"/>
                  </a:solidFill>
                </a:rPr>
                <a:t>1U</a:t>
              </a:r>
            </a:p>
          </p:txBody>
        </p:sp>
      </p:grpSp>
      <p:grpSp>
        <p:nvGrpSpPr>
          <p:cNvPr id="3079" name="Group 10"/>
          <p:cNvGrpSpPr>
            <a:grpSpLocks/>
          </p:cNvGrpSpPr>
          <p:nvPr/>
        </p:nvGrpSpPr>
        <p:grpSpPr bwMode="auto">
          <a:xfrm>
            <a:off x="1979613" y="4437063"/>
            <a:ext cx="1295400" cy="228600"/>
            <a:chOff x="4241" y="3884"/>
            <a:chExt cx="998" cy="288"/>
          </a:xfrm>
        </p:grpSpPr>
        <p:sp>
          <p:nvSpPr>
            <p:cNvPr id="3080" name="AutoShape 11"/>
            <p:cNvSpPr>
              <a:spLocks noChangeArrowheads="1"/>
            </p:cNvSpPr>
            <p:nvPr/>
          </p:nvSpPr>
          <p:spPr bwMode="auto">
            <a:xfrm rot="10800000">
              <a:off x="4241" y="3884"/>
              <a:ext cx="998" cy="272"/>
            </a:xfrm>
            <a:prstGeom prst="wedgeRoundRectCallout">
              <a:avLst>
                <a:gd name="adj1" fmla="val 43884"/>
                <a:gd name="adj2" fmla="val 91907"/>
                <a:gd name="adj3" fmla="val 16667"/>
              </a:avLst>
            </a:prstGeom>
            <a:noFill/>
            <a:ln w="9525">
              <a:solidFill>
                <a:schemeClr val="tx1"/>
              </a:solidFill>
              <a:miter lim="800000"/>
              <a:headEnd/>
              <a:tailEnd/>
            </a:ln>
          </p:spPr>
          <p:txBody>
            <a:bodyPr rot="10800000"/>
            <a:lstStyle/>
            <a:p>
              <a:pPr algn="ctr"/>
              <a:endParaRPr lang="zh-CN" altLang="en-US">
                <a:latin typeface="Times New Roman" pitchFamily="18" charset="0"/>
              </a:endParaRPr>
            </a:p>
          </p:txBody>
        </p:sp>
        <p:sp>
          <p:nvSpPr>
            <p:cNvPr id="3081" name="Text Box 12"/>
            <p:cNvSpPr txBox="1">
              <a:spLocks noChangeArrowheads="1"/>
            </p:cNvSpPr>
            <p:nvPr/>
          </p:nvSpPr>
          <p:spPr bwMode="auto">
            <a:xfrm>
              <a:off x="4241" y="3884"/>
              <a:ext cx="998" cy="288"/>
            </a:xfrm>
            <a:prstGeom prst="rect">
              <a:avLst/>
            </a:prstGeom>
            <a:noFill/>
            <a:ln w="9525">
              <a:noFill/>
              <a:miter lim="800000"/>
              <a:headEnd/>
              <a:tailEnd/>
            </a:ln>
          </p:spPr>
          <p:txBody>
            <a:bodyPr>
              <a:spAutoFit/>
            </a:bodyPr>
            <a:lstStyle/>
            <a:p>
              <a:pPr algn="ctr">
                <a:spcBef>
                  <a:spcPct val="50000"/>
                </a:spcBef>
              </a:pPr>
              <a:r>
                <a:rPr lang="zh-CN" altLang="en-US" sz="900" b="1" i="1">
                  <a:solidFill>
                    <a:srgbClr val="FF0000"/>
                  </a:solidFill>
                </a:rPr>
                <a:t>红细胞</a:t>
              </a:r>
              <a:r>
                <a:rPr lang="en-US" altLang="zh-CN" sz="900" b="1" i="1">
                  <a:solidFill>
                    <a:srgbClr val="FF0000"/>
                  </a:solidFill>
                </a:rPr>
                <a:t>2U</a:t>
              </a:r>
              <a:r>
                <a:rPr lang="zh-CN" altLang="en-US" sz="900" b="1" i="1">
                  <a:solidFill>
                    <a:srgbClr val="FF0000"/>
                  </a:solidFill>
                </a:rPr>
                <a:t>，血小板</a:t>
              </a:r>
              <a:r>
                <a:rPr lang="en-US" altLang="zh-CN" sz="900" b="1" i="1">
                  <a:solidFill>
                    <a:srgbClr val="FF0000"/>
                  </a:solidFill>
                </a:rPr>
                <a:t>1U</a:t>
              </a:r>
            </a:p>
          </p:txBody>
        </p:sp>
      </p:gr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2"/>
          <p:cNvSpPr>
            <a:spLocks noGrp="1" noChangeArrowheads="1"/>
          </p:cNvSpPr>
          <p:nvPr>
            <p:ph type="title"/>
          </p:nvPr>
        </p:nvSpPr>
        <p:spPr>
          <a:xfrm>
            <a:off x="179388" y="188913"/>
            <a:ext cx="6480175" cy="936625"/>
          </a:xfrm>
        </p:spPr>
        <p:txBody>
          <a:bodyPr/>
          <a:lstStyle/>
          <a:p>
            <a:r>
              <a:rPr lang="zh-CN" altLang="en-US" smtClean="0"/>
              <a:t>检查指标</a:t>
            </a:r>
            <a:r>
              <a:rPr lang="en-US" altLang="zh-CN" smtClean="0"/>
              <a:t>(</a:t>
            </a:r>
            <a:r>
              <a:rPr lang="en-US" altLang="zh-CN" sz="2600" smtClean="0"/>
              <a:t>TEG</a:t>
            </a:r>
            <a:r>
              <a:rPr lang="zh-CN" altLang="en-US" sz="2600" smtClean="0"/>
              <a:t>、血小板聚集实验未做</a:t>
            </a:r>
            <a:r>
              <a:rPr lang="en-US" altLang="zh-CN" smtClean="0"/>
              <a:t>)</a:t>
            </a:r>
          </a:p>
        </p:txBody>
      </p:sp>
      <p:graphicFrame>
        <p:nvGraphicFramePr>
          <p:cNvPr id="296963" name="Group 3"/>
          <p:cNvGraphicFramePr>
            <a:graphicFrameLocks noGrp="1"/>
          </p:cNvGraphicFramePr>
          <p:nvPr>
            <p:ph type="tbl" idx="1"/>
          </p:nvPr>
        </p:nvGraphicFramePr>
        <p:xfrm>
          <a:off x="468313" y="1700213"/>
          <a:ext cx="8208962" cy="3884612"/>
        </p:xfrm>
        <a:graphic>
          <a:graphicData uri="http://schemas.openxmlformats.org/drawingml/2006/table">
            <a:tbl>
              <a:tblPr/>
              <a:tblGrid>
                <a:gridCol w="1150937"/>
                <a:gridCol w="1009650"/>
                <a:gridCol w="863600"/>
                <a:gridCol w="1008063"/>
                <a:gridCol w="1008062"/>
                <a:gridCol w="1295400"/>
                <a:gridCol w="865188"/>
                <a:gridCol w="1008062"/>
              </a:tblGrid>
              <a:tr h="1512887">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600" b="1" i="0" u="none" strike="noStrike" cap="none" normalizeH="0" baseline="0" smtClean="0">
                          <a:ln>
                            <a:noFill/>
                          </a:ln>
                          <a:solidFill>
                            <a:srgbClr val="000000"/>
                          </a:solidFill>
                          <a:effectLst/>
                          <a:latin typeface="宋体" pitchFamily="2" charset="-122"/>
                          <a:ea typeface="宋体" pitchFamily="2" charset="-122"/>
                        </a:rPr>
                        <a:t>检验项目</a:t>
                      </a:r>
                      <a:endParaRPr kumimoji="0" lang="zh-CN" altLang="en-US" sz="1600" b="0" i="0" u="none" strike="noStrike" cap="none" normalizeH="0" baseline="0" smtClean="0">
                        <a:ln>
                          <a:noFill/>
                        </a:ln>
                        <a:solidFill>
                          <a:schemeClr val="tx1"/>
                        </a:solidFill>
                        <a:effectLst/>
                        <a:latin typeface="Verdana" pitchFamily="34" charset="0"/>
                        <a:ea typeface="宋体" pitchFamily="2" charset="-122"/>
                      </a:endParaRPr>
                    </a:p>
                  </a:txBody>
                  <a:tcPr marL="36000" marR="3600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600" b="0" i="0" u="none" strike="noStrike" cap="none" normalizeH="0" baseline="0" smtClean="0">
                          <a:ln>
                            <a:noFill/>
                          </a:ln>
                          <a:solidFill>
                            <a:schemeClr val="tx2"/>
                          </a:solidFill>
                          <a:effectLst/>
                          <a:latin typeface="Arial" charset="0"/>
                          <a:ea typeface="宋体" pitchFamily="2" charset="-122"/>
                        </a:rPr>
                        <a:t>APTT</a:t>
                      </a:r>
                      <a:endParaRPr kumimoji="0" lang="zh-CN" altLang="en-US" sz="1600" b="0" i="0" u="none" strike="noStrike" cap="none" normalizeH="0" baseline="0" smtClean="0">
                        <a:ln>
                          <a:noFill/>
                        </a:ln>
                        <a:solidFill>
                          <a:schemeClr val="tx2"/>
                        </a:solidFill>
                        <a:effectLst/>
                        <a:latin typeface="Arial" charset="0"/>
                        <a:ea typeface="宋体" pitchFamily="2" charset="-122"/>
                      </a:endParaRPr>
                    </a:p>
                  </a:txBody>
                  <a:tcPr marL="36000" marR="3600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600" b="0" i="0" u="none" strike="noStrike" cap="none" normalizeH="0" baseline="0" smtClean="0">
                          <a:ln>
                            <a:noFill/>
                          </a:ln>
                          <a:solidFill>
                            <a:schemeClr val="tx2"/>
                          </a:solidFill>
                          <a:effectLst/>
                          <a:latin typeface="Arial" charset="0"/>
                          <a:ea typeface="宋体" pitchFamily="2" charset="-122"/>
                        </a:rPr>
                        <a:t>PT</a:t>
                      </a:r>
                      <a:endParaRPr kumimoji="0" lang="zh-CN" altLang="en-US" sz="1600" b="0" i="0" u="none" strike="noStrike" cap="none" normalizeH="0" baseline="0" smtClean="0">
                        <a:ln>
                          <a:noFill/>
                        </a:ln>
                        <a:solidFill>
                          <a:schemeClr val="tx2"/>
                        </a:solidFill>
                        <a:effectLst/>
                        <a:latin typeface="Arial" charset="0"/>
                        <a:ea typeface="宋体" pitchFamily="2" charset="-122"/>
                      </a:endParaRPr>
                    </a:p>
                  </a:txBody>
                  <a:tcPr marL="36000" marR="3600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600" b="0" i="0" u="none" strike="noStrike" cap="none" normalizeH="0" baseline="0" smtClean="0">
                          <a:ln>
                            <a:noFill/>
                          </a:ln>
                          <a:solidFill>
                            <a:schemeClr val="tx2"/>
                          </a:solidFill>
                          <a:effectLst/>
                          <a:latin typeface="Arial" charset="0"/>
                          <a:ea typeface="宋体" pitchFamily="2" charset="-122"/>
                        </a:rPr>
                        <a:t>PTA</a:t>
                      </a:r>
                      <a:endParaRPr kumimoji="0" lang="zh-CN" altLang="en-US" sz="1600" b="0" i="0" u="none" strike="noStrike" cap="none" normalizeH="0" baseline="0" smtClean="0">
                        <a:ln>
                          <a:noFill/>
                        </a:ln>
                        <a:solidFill>
                          <a:schemeClr val="tx2"/>
                        </a:solidFill>
                        <a:effectLst/>
                        <a:latin typeface="Arial" charset="0"/>
                        <a:ea typeface="宋体" pitchFamily="2" charset="-122"/>
                      </a:endParaRPr>
                    </a:p>
                  </a:txBody>
                  <a:tcPr marL="36000" marR="3600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600" b="0" i="0" u="none" strike="noStrike" cap="none" normalizeH="0" baseline="0" smtClean="0">
                          <a:ln>
                            <a:noFill/>
                          </a:ln>
                          <a:solidFill>
                            <a:schemeClr val="tx2"/>
                          </a:solidFill>
                          <a:effectLst/>
                          <a:latin typeface="Arial" charset="0"/>
                          <a:ea typeface="宋体" pitchFamily="2" charset="-122"/>
                        </a:rPr>
                        <a:t>INR</a:t>
                      </a:r>
                      <a:endParaRPr kumimoji="0" lang="zh-CN" altLang="en-US" sz="1600" b="0" i="0" u="none" strike="noStrike" cap="none" normalizeH="0" baseline="0" smtClean="0">
                        <a:ln>
                          <a:noFill/>
                        </a:ln>
                        <a:solidFill>
                          <a:schemeClr val="tx2"/>
                        </a:solidFill>
                        <a:effectLst/>
                        <a:latin typeface="Arial" charset="0"/>
                        <a:ea typeface="宋体" pitchFamily="2" charset="-122"/>
                      </a:endParaRPr>
                    </a:p>
                  </a:txBody>
                  <a:tcPr marL="36000" marR="3600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600" b="0" i="0" u="none" strike="noStrike" cap="none" normalizeH="0" baseline="0" smtClean="0">
                          <a:ln>
                            <a:noFill/>
                          </a:ln>
                          <a:solidFill>
                            <a:schemeClr val="tx2"/>
                          </a:solidFill>
                          <a:effectLst/>
                          <a:latin typeface="Arial" charset="0"/>
                          <a:ea typeface="宋体" pitchFamily="2" charset="-122"/>
                        </a:rPr>
                        <a:t>D-</a:t>
                      </a:r>
                      <a:r>
                        <a:rPr kumimoji="0" lang="zh-CN" altLang="en-US" sz="1600" b="0" i="0" u="none" strike="noStrike" cap="none" normalizeH="0" baseline="0" smtClean="0">
                          <a:ln>
                            <a:noFill/>
                          </a:ln>
                          <a:solidFill>
                            <a:schemeClr val="tx2"/>
                          </a:solidFill>
                          <a:effectLst/>
                          <a:latin typeface="Arial" charset="0"/>
                          <a:ea typeface="宋体" pitchFamily="2" charset="-122"/>
                        </a:rPr>
                        <a:t>二聚体测定</a:t>
                      </a:r>
                    </a:p>
                  </a:txBody>
                  <a:tcPr marL="36000" marR="3600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600" b="0" i="0" u="none" strike="noStrike" cap="none" normalizeH="0" baseline="0" smtClean="0">
                          <a:ln>
                            <a:noFill/>
                          </a:ln>
                          <a:solidFill>
                            <a:schemeClr val="tx2"/>
                          </a:solidFill>
                          <a:effectLst/>
                          <a:latin typeface="Arial" charset="0"/>
                          <a:ea typeface="宋体" pitchFamily="2" charset="-122"/>
                        </a:rPr>
                        <a:t>TT</a:t>
                      </a:r>
                      <a:endParaRPr kumimoji="0" lang="zh-CN" altLang="en-US" sz="1600" b="0" i="0" u="none" strike="noStrike" cap="none" normalizeH="0" baseline="0" smtClean="0">
                        <a:ln>
                          <a:noFill/>
                        </a:ln>
                        <a:solidFill>
                          <a:schemeClr val="tx2"/>
                        </a:solidFill>
                        <a:effectLst/>
                        <a:latin typeface="Arial" charset="0"/>
                        <a:ea typeface="宋体" pitchFamily="2" charset="-122"/>
                      </a:endParaRPr>
                    </a:p>
                  </a:txBody>
                  <a:tcPr marL="36000" marR="3600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600" b="0" i="0" u="none" strike="noStrike" cap="none" normalizeH="0" baseline="0" smtClean="0">
                          <a:ln>
                            <a:noFill/>
                          </a:ln>
                          <a:solidFill>
                            <a:schemeClr val="tx2"/>
                          </a:solidFill>
                          <a:effectLst/>
                          <a:latin typeface="Arial" charset="0"/>
                          <a:ea typeface="宋体" pitchFamily="2" charset="-122"/>
                        </a:rPr>
                        <a:t>fg</a:t>
                      </a:r>
                      <a:endParaRPr kumimoji="0" lang="zh-CN" altLang="en-US" sz="1600" b="0" i="0" u="none" strike="noStrike" cap="none" normalizeH="0" baseline="0" smtClean="0">
                        <a:ln>
                          <a:noFill/>
                        </a:ln>
                        <a:solidFill>
                          <a:schemeClr val="tx2"/>
                        </a:solidFill>
                        <a:effectLst/>
                        <a:latin typeface="Arial" charset="0"/>
                        <a:ea typeface="宋体" pitchFamily="2" charset="-122"/>
                      </a:endParaRPr>
                    </a:p>
                  </a:txBody>
                  <a:tcPr marL="36000" marR="3600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04863">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GB" altLang="zh-CN" sz="1600" b="1" i="0" u="none" strike="noStrike" cap="none" normalizeH="0" baseline="0" smtClean="0">
                          <a:ln>
                            <a:noFill/>
                          </a:ln>
                          <a:solidFill>
                            <a:srgbClr val="000000"/>
                          </a:solidFill>
                          <a:effectLst/>
                          <a:latin typeface="宋体" pitchFamily="2" charset="-122"/>
                          <a:ea typeface="宋体" pitchFamily="2" charset="-122"/>
                        </a:rPr>
                        <a:t>2013-8-23</a:t>
                      </a:r>
                      <a:endParaRPr kumimoji="0" lang="en-GB" altLang="zh-CN" sz="1600" b="0" i="0" u="none" strike="noStrike" cap="none" normalizeH="0" baseline="0" smtClean="0">
                        <a:ln>
                          <a:noFill/>
                        </a:ln>
                        <a:solidFill>
                          <a:schemeClr val="tx1"/>
                        </a:solidFill>
                        <a:effectLst/>
                        <a:latin typeface="Verdana" pitchFamily="34" charset="0"/>
                        <a:ea typeface="宋体" pitchFamily="2" charset="-122"/>
                      </a:endParaRPr>
                    </a:p>
                  </a:txBody>
                  <a:tcPr marL="36000" marR="3600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600" b="0" i="0" u="none" strike="noStrike" cap="none" normalizeH="0" baseline="0" smtClean="0">
                          <a:ln>
                            <a:noFill/>
                          </a:ln>
                          <a:solidFill>
                            <a:schemeClr val="tx2"/>
                          </a:solidFill>
                          <a:effectLst/>
                          <a:latin typeface="Arial" charset="0"/>
                          <a:ea typeface="宋体" pitchFamily="2" charset="-122"/>
                        </a:rPr>
                        <a:t>29.6</a:t>
                      </a:r>
                      <a:endParaRPr kumimoji="0" lang="zh-CN" altLang="en-US" sz="1600" b="0" i="0" u="none" strike="noStrike" cap="none" normalizeH="0" baseline="0" smtClean="0">
                        <a:ln>
                          <a:noFill/>
                        </a:ln>
                        <a:solidFill>
                          <a:schemeClr val="tx2"/>
                        </a:solidFill>
                        <a:effectLst/>
                        <a:latin typeface="Arial" charset="0"/>
                        <a:ea typeface="宋体" pitchFamily="2" charset="-122"/>
                      </a:endParaRPr>
                    </a:p>
                  </a:txBody>
                  <a:tcPr marL="36000" marR="3600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600" b="0" i="0" u="none" strike="noStrike" cap="none" normalizeH="0" baseline="0" smtClean="0">
                          <a:ln>
                            <a:noFill/>
                          </a:ln>
                          <a:solidFill>
                            <a:schemeClr val="tx2"/>
                          </a:solidFill>
                          <a:effectLst/>
                          <a:latin typeface="Arial" charset="0"/>
                          <a:ea typeface="宋体" pitchFamily="2" charset="-122"/>
                        </a:rPr>
                        <a:t>12.30</a:t>
                      </a:r>
                      <a:endParaRPr kumimoji="0" lang="zh-CN" altLang="en-US" sz="1600" b="0" i="0" u="none" strike="noStrike" cap="none" normalizeH="0" baseline="0" smtClean="0">
                        <a:ln>
                          <a:noFill/>
                        </a:ln>
                        <a:solidFill>
                          <a:schemeClr val="tx2"/>
                        </a:solidFill>
                        <a:effectLst/>
                        <a:latin typeface="Arial" charset="0"/>
                        <a:ea typeface="宋体" pitchFamily="2" charset="-122"/>
                      </a:endParaRPr>
                    </a:p>
                  </a:txBody>
                  <a:tcPr marL="36000" marR="3600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600" b="0" i="0" u="none" strike="noStrike" cap="none" normalizeH="0" baseline="0" smtClean="0">
                          <a:ln>
                            <a:noFill/>
                          </a:ln>
                          <a:solidFill>
                            <a:schemeClr val="tx2"/>
                          </a:solidFill>
                          <a:effectLst/>
                          <a:latin typeface="Arial" charset="0"/>
                          <a:ea typeface="宋体" pitchFamily="2" charset="-122"/>
                        </a:rPr>
                        <a:t>111</a:t>
                      </a:r>
                      <a:endParaRPr kumimoji="0" lang="zh-CN" altLang="en-US" sz="1600" b="0" i="0" u="none" strike="noStrike" cap="none" normalizeH="0" baseline="0" smtClean="0">
                        <a:ln>
                          <a:noFill/>
                        </a:ln>
                        <a:solidFill>
                          <a:schemeClr val="tx2"/>
                        </a:solidFill>
                        <a:effectLst/>
                        <a:latin typeface="Arial" charset="0"/>
                        <a:ea typeface="宋体" pitchFamily="2" charset="-122"/>
                      </a:endParaRPr>
                    </a:p>
                  </a:txBody>
                  <a:tcPr marL="36000" marR="3600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600" b="0" i="0" u="none" strike="noStrike" cap="none" normalizeH="0" baseline="0" smtClean="0">
                          <a:ln>
                            <a:noFill/>
                          </a:ln>
                          <a:solidFill>
                            <a:schemeClr val="tx2"/>
                          </a:solidFill>
                          <a:effectLst/>
                          <a:latin typeface="Arial" charset="0"/>
                          <a:ea typeface="宋体" pitchFamily="2" charset="-122"/>
                        </a:rPr>
                        <a:t>0.89</a:t>
                      </a:r>
                      <a:endParaRPr kumimoji="0" lang="zh-CN" altLang="en-US" sz="1600" b="0" i="0" u="none" strike="noStrike" cap="none" normalizeH="0" baseline="0" smtClean="0">
                        <a:ln>
                          <a:noFill/>
                        </a:ln>
                        <a:solidFill>
                          <a:schemeClr val="tx2"/>
                        </a:solidFill>
                        <a:effectLst/>
                        <a:latin typeface="Arial" charset="0"/>
                        <a:ea typeface="宋体" pitchFamily="2" charset="-122"/>
                      </a:endParaRPr>
                    </a:p>
                  </a:txBody>
                  <a:tcPr marL="36000" marR="3600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600" b="0" i="0" u="none" strike="noStrike" cap="none" normalizeH="0" baseline="0" smtClean="0">
                          <a:ln>
                            <a:noFill/>
                          </a:ln>
                          <a:solidFill>
                            <a:srgbClr val="FF3300"/>
                          </a:solidFill>
                          <a:effectLst/>
                          <a:latin typeface="Arial" charset="0"/>
                          <a:ea typeface="宋体" pitchFamily="2" charset="-122"/>
                        </a:rPr>
                        <a:t>2.148</a:t>
                      </a:r>
                      <a:endParaRPr kumimoji="0" lang="zh-CN" altLang="en-US" sz="1600" b="0" i="0" u="none" strike="noStrike" cap="none" normalizeH="0" baseline="0" smtClean="0">
                        <a:ln>
                          <a:noFill/>
                        </a:ln>
                        <a:solidFill>
                          <a:srgbClr val="FF3300"/>
                        </a:solidFill>
                        <a:effectLst/>
                        <a:latin typeface="Arial" charset="0"/>
                        <a:ea typeface="宋体" pitchFamily="2" charset="-122"/>
                      </a:endParaRPr>
                    </a:p>
                  </a:txBody>
                  <a:tcPr marL="36000" marR="3600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600" b="0" i="0" u="none" strike="noStrike" cap="none" normalizeH="0" baseline="0" smtClean="0">
                          <a:ln>
                            <a:noFill/>
                          </a:ln>
                          <a:solidFill>
                            <a:schemeClr val="tx2"/>
                          </a:solidFill>
                          <a:effectLst/>
                          <a:latin typeface="Arial" charset="0"/>
                          <a:ea typeface="宋体" pitchFamily="2" charset="-122"/>
                        </a:rPr>
                        <a:t>21.4</a:t>
                      </a:r>
                      <a:endParaRPr kumimoji="0" lang="zh-CN" altLang="en-US" sz="1600" b="0" i="0" u="none" strike="noStrike" cap="none" normalizeH="0" baseline="0" smtClean="0">
                        <a:ln>
                          <a:noFill/>
                        </a:ln>
                        <a:solidFill>
                          <a:schemeClr val="tx2"/>
                        </a:solidFill>
                        <a:effectLst/>
                        <a:latin typeface="Arial" charset="0"/>
                        <a:ea typeface="宋体" pitchFamily="2" charset="-122"/>
                      </a:endParaRPr>
                    </a:p>
                  </a:txBody>
                  <a:tcPr marL="36000" marR="3600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600" b="0" i="0" u="none" strike="noStrike" cap="none" normalizeH="0" baseline="0" smtClean="0">
                          <a:ln>
                            <a:noFill/>
                          </a:ln>
                          <a:solidFill>
                            <a:srgbClr val="FF3300"/>
                          </a:solidFill>
                          <a:effectLst/>
                          <a:latin typeface="Arial" charset="0"/>
                          <a:ea typeface="宋体" pitchFamily="2" charset="-122"/>
                        </a:rPr>
                        <a:t>5.57</a:t>
                      </a:r>
                      <a:endParaRPr kumimoji="0" lang="zh-CN" altLang="en-US" sz="1600" b="0" i="0" u="none" strike="noStrike" cap="none" normalizeH="0" baseline="0" smtClean="0">
                        <a:ln>
                          <a:noFill/>
                        </a:ln>
                        <a:solidFill>
                          <a:srgbClr val="FF3300"/>
                        </a:solidFill>
                        <a:effectLst/>
                        <a:latin typeface="Arial" charset="0"/>
                        <a:ea typeface="宋体" pitchFamily="2" charset="-122"/>
                      </a:endParaRPr>
                    </a:p>
                  </a:txBody>
                  <a:tcPr marL="36000" marR="3600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04863">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GB" altLang="zh-CN" sz="1600" b="1" i="0" u="none" strike="noStrike" cap="none" normalizeH="0" baseline="0" smtClean="0">
                          <a:ln>
                            <a:noFill/>
                          </a:ln>
                          <a:solidFill>
                            <a:srgbClr val="000000"/>
                          </a:solidFill>
                          <a:effectLst/>
                          <a:latin typeface="宋体" pitchFamily="2" charset="-122"/>
                          <a:ea typeface="宋体" pitchFamily="2" charset="-122"/>
                        </a:rPr>
                        <a:t>2013-9-8</a:t>
                      </a:r>
                      <a:endParaRPr kumimoji="0" lang="en-GB" altLang="zh-CN" sz="1600" b="0" i="0" u="none" strike="noStrike" cap="none" normalizeH="0" baseline="0" smtClean="0">
                        <a:ln>
                          <a:noFill/>
                        </a:ln>
                        <a:solidFill>
                          <a:schemeClr val="tx1"/>
                        </a:solidFill>
                        <a:effectLst/>
                        <a:latin typeface="Verdana" pitchFamily="34" charset="0"/>
                        <a:ea typeface="宋体" pitchFamily="2" charset="-122"/>
                      </a:endParaRPr>
                    </a:p>
                  </a:txBody>
                  <a:tcPr marL="36000" marR="3600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600" b="0" i="0" u="none" strike="noStrike" cap="none" normalizeH="0" baseline="0" smtClean="0">
                          <a:ln>
                            <a:noFill/>
                          </a:ln>
                          <a:solidFill>
                            <a:schemeClr val="tx2"/>
                          </a:solidFill>
                          <a:effectLst/>
                          <a:latin typeface="Arial" charset="0"/>
                          <a:ea typeface="宋体" pitchFamily="2" charset="-122"/>
                        </a:rPr>
                        <a:t>33.8</a:t>
                      </a:r>
                      <a:endParaRPr kumimoji="0" lang="zh-CN" altLang="en-US" sz="1600" b="0" i="0" u="none" strike="noStrike" cap="none" normalizeH="0" baseline="0" smtClean="0">
                        <a:ln>
                          <a:noFill/>
                        </a:ln>
                        <a:solidFill>
                          <a:schemeClr val="tx2"/>
                        </a:solidFill>
                        <a:effectLst/>
                        <a:latin typeface="Arial" charset="0"/>
                        <a:ea typeface="宋体" pitchFamily="2" charset="-122"/>
                      </a:endParaRPr>
                    </a:p>
                  </a:txBody>
                  <a:tcPr marL="36000" marR="3600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600" b="0" i="0" u="none" strike="noStrike" cap="none" normalizeH="0" baseline="0" smtClean="0">
                          <a:ln>
                            <a:noFill/>
                          </a:ln>
                          <a:solidFill>
                            <a:schemeClr val="tx2"/>
                          </a:solidFill>
                          <a:effectLst/>
                          <a:latin typeface="Arial" charset="0"/>
                          <a:ea typeface="宋体" pitchFamily="2" charset="-122"/>
                        </a:rPr>
                        <a:t>19.80</a:t>
                      </a:r>
                      <a:endParaRPr kumimoji="0" lang="zh-CN" altLang="en-US" sz="1600" b="0" i="0" u="none" strike="noStrike" cap="none" normalizeH="0" baseline="0" smtClean="0">
                        <a:ln>
                          <a:noFill/>
                        </a:ln>
                        <a:solidFill>
                          <a:schemeClr val="tx2"/>
                        </a:solidFill>
                        <a:effectLst/>
                        <a:latin typeface="Arial" charset="0"/>
                        <a:ea typeface="宋体" pitchFamily="2" charset="-122"/>
                      </a:endParaRPr>
                    </a:p>
                  </a:txBody>
                  <a:tcPr marL="36000" marR="3600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600" b="0" i="0" u="none" strike="noStrike" cap="none" normalizeH="0" baseline="0" smtClean="0">
                          <a:ln>
                            <a:noFill/>
                          </a:ln>
                          <a:solidFill>
                            <a:schemeClr val="tx2"/>
                          </a:solidFill>
                          <a:effectLst/>
                          <a:latin typeface="Arial" charset="0"/>
                          <a:ea typeface="宋体" pitchFamily="2" charset="-122"/>
                        </a:rPr>
                        <a:t>57</a:t>
                      </a:r>
                      <a:endParaRPr kumimoji="0" lang="zh-CN" altLang="en-US" sz="1600" b="0" i="0" u="none" strike="noStrike" cap="none" normalizeH="0" baseline="0" smtClean="0">
                        <a:ln>
                          <a:noFill/>
                        </a:ln>
                        <a:solidFill>
                          <a:schemeClr val="tx2"/>
                        </a:solidFill>
                        <a:effectLst/>
                        <a:latin typeface="Arial" charset="0"/>
                        <a:ea typeface="宋体" pitchFamily="2" charset="-122"/>
                      </a:endParaRPr>
                    </a:p>
                  </a:txBody>
                  <a:tcPr marL="36000" marR="3600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600" b="0" i="0" u="none" strike="noStrike" cap="none" normalizeH="0" baseline="0" smtClean="0">
                          <a:ln>
                            <a:noFill/>
                          </a:ln>
                          <a:solidFill>
                            <a:schemeClr val="tx2"/>
                          </a:solidFill>
                          <a:effectLst/>
                          <a:latin typeface="Arial" charset="0"/>
                          <a:ea typeface="宋体" pitchFamily="2" charset="-122"/>
                        </a:rPr>
                        <a:t>1.53</a:t>
                      </a:r>
                      <a:endParaRPr kumimoji="0" lang="zh-CN" altLang="en-US" sz="1600" b="0" i="0" u="none" strike="noStrike" cap="none" normalizeH="0" baseline="0" smtClean="0">
                        <a:ln>
                          <a:noFill/>
                        </a:ln>
                        <a:solidFill>
                          <a:schemeClr val="tx2"/>
                        </a:solidFill>
                        <a:effectLst/>
                        <a:latin typeface="Arial" charset="0"/>
                        <a:ea typeface="宋体" pitchFamily="2" charset="-122"/>
                      </a:endParaRPr>
                    </a:p>
                  </a:txBody>
                  <a:tcPr marL="36000" marR="3600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600" b="0" i="0" u="none" strike="noStrike" cap="none" normalizeH="0" baseline="0" smtClean="0">
                          <a:ln>
                            <a:noFill/>
                          </a:ln>
                          <a:solidFill>
                            <a:srgbClr val="FF3300"/>
                          </a:solidFill>
                          <a:effectLst/>
                          <a:latin typeface="Arial" charset="0"/>
                          <a:ea typeface="宋体" pitchFamily="2" charset="-122"/>
                        </a:rPr>
                        <a:t>2.523</a:t>
                      </a:r>
                      <a:endParaRPr kumimoji="0" lang="zh-CN" altLang="en-US" sz="1600" b="0" i="0" u="none" strike="noStrike" cap="none" normalizeH="0" baseline="0" smtClean="0">
                        <a:ln>
                          <a:noFill/>
                        </a:ln>
                        <a:solidFill>
                          <a:srgbClr val="FF3300"/>
                        </a:solidFill>
                        <a:effectLst/>
                        <a:latin typeface="Arial" charset="0"/>
                        <a:ea typeface="宋体" pitchFamily="2" charset="-122"/>
                      </a:endParaRPr>
                    </a:p>
                  </a:txBody>
                  <a:tcPr marL="36000" marR="3600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600" b="0" i="0" u="none" strike="noStrike" cap="none" normalizeH="0" baseline="0" smtClean="0">
                          <a:ln>
                            <a:noFill/>
                          </a:ln>
                          <a:solidFill>
                            <a:schemeClr val="tx2"/>
                          </a:solidFill>
                          <a:effectLst/>
                          <a:latin typeface="Arial" charset="0"/>
                          <a:ea typeface="宋体" pitchFamily="2" charset="-122"/>
                        </a:rPr>
                        <a:t>21.6</a:t>
                      </a:r>
                      <a:endParaRPr kumimoji="0" lang="zh-CN" altLang="en-US" sz="1600" b="0" i="0" u="none" strike="noStrike" cap="none" normalizeH="0" baseline="0" smtClean="0">
                        <a:ln>
                          <a:noFill/>
                        </a:ln>
                        <a:solidFill>
                          <a:schemeClr val="tx2"/>
                        </a:solidFill>
                        <a:effectLst/>
                        <a:latin typeface="Arial" charset="0"/>
                        <a:ea typeface="宋体" pitchFamily="2" charset="-122"/>
                      </a:endParaRPr>
                    </a:p>
                  </a:txBody>
                  <a:tcPr marL="36000" marR="3600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600" b="0" i="0" u="none" strike="noStrike" cap="none" normalizeH="0" baseline="0" smtClean="0">
                          <a:ln>
                            <a:noFill/>
                          </a:ln>
                          <a:solidFill>
                            <a:srgbClr val="FF3300"/>
                          </a:solidFill>
                          <a:effectLst/>
                          <a:latin typeface="Arial" charset="0"/>
                          <a:ea typeface="宋体" pitchFamily="2" charset="-122"/>
                        </a:rPr>
                        <a:t>5.06</a:t>
                      </a:r>
                      <a:endParaRPr kumimoji="0" lang="zh-CN" altLang="en-US" sz="1600" b="0" i="0" u="none" strike="noStrike" cap="none" normalizeH="0" baseline="0" smtClean="0">
                        <a:ln>
                          <a:noFill/>
                        </a:ln>
                        <a:solidFill>
                          <a:srgbClr val="FF3300"/>
                        </a:solidFill>
                        <a:effectLst/>
                        <a:latin typeface="Arial" charset="0"/>
                        <a:ea typeface="宋体" pitchFamily="2" charset="-122"/>
                      </a:endParaRPr>
                    </a:p>
                  </a:txBody>
                  <a:tcPr marL="36000" marR="3600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6200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600" b="0" i="0" u="none" strike="noStrike" cap="none" normalizeH="0" baseline="0" smtClean="0">
                          <a:ln>
                            <a:noFill/>
                          </a:ln>
                          <a:solidFill>
                            <a:schemeClr val="tx2"/>
                          </a:solidFill>
                          <a:effectLst/>
                          <a:latin typeface="Arial" charset="0"/>
                          <a:ea typeface="宋体" pitchFamily="2" charset="-122"/>
                        </a:rPr>
                        <a:t>正常值</a:t>
                      </a:r>
                    </a:p>
                  </a:txBody>
                  <a:tcPr marL="36000" marR="3600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600" b="0" i="0" u="none" strike="noStrike" cap="none" normalizeH="0" baseline="0" smtClean="0">
                          <a:ln>
                            <a:noFill/>
                          </a:ln>
                          <a:solidFill>
                            <a:schemeClr val="tx2"/>
                          </a:solidFill>
                          <a:effectLst/>
                          <a:latin typeface="Arial" charset="0"/>
                          <a:ea typeface="宋体" pitchFamily="2" charset="-122"/>
                        </a:rPr>
                        <a:t>25-40s</a:t>
                      </a:r>
                    </a:p>
                  </a:txBody>
                  <a:tcPr marL="36000" marR="3600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600" b="0" i="0" u="none" strike="noStrike" cap="none" normalizeH="0" baseline="0" smtClean="0">
                          <a:ln>
                            <a:noFill/>
                          </a:ln>
                          <a:solidFill>
                            <a:schemeClr val="tx2"/>
                          </a:solidFill>
                          <a:effectLst/>
                          <a:latin typeface="Arial" charset="0"/>
                          <a:ea typeface="宋体" pitchFamily="2" charset="-122"/>
                        </a:rPr>
                        <a:t>12-17s</a:t>
                      </a:r>
                      <a:endParaRPr kumimoji="0" lang="zh-CN" altLang="en-US" sz="1600" b="0" i="0" u="none" strike="noStrike" cap="none" normalizeH="0" baseline="0" smtClean="0">
                        <a:ln>
                          <a:noFill/>
                        </a:ln>
                        <a:solidFill>
                          <a:schemeClr val="tx2"/>
                        </a:solidFill>
                        <a:effectLst/>
                        <a:latin typeface="Arial" charset="0"/>
                        <a:ea typeface="宋体" pitchFamily="2" charset="-122"/>
                      </a:endParaRPr>
                    </a:p>
                  </a:txBody>
                  <a:tcPr marL="36000" marR="3600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600" b="0" i="0" u="none" strike="noStrike" cap="none" normalizeH="0" baseline="0" smtClean="0">
                          <a:ln>
                            <a:noFill/>
                          </a:ln>
                          <a:solidFill>
                            <a:schemeClr val="tx2"/>
                          </a:solidFill>
                          <a:effectLst/>
                          <a:latin typeface="Arial" charset="0"/>
                          <a:ea typeface="宋体" pitchFamily="2" charset="-122"/>
                        </a:rPr>
                        <a:t>60-120%</a:t>
                      </a:r>
                    </a:p>
                  </a:txBody>
                  <a:tcPr marL="36000" marR="3600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600" b="0" i="0" u="none" strike="noStrike" cap="none" normalizeH="0" baseline="0" smtClean="0">
                          <a:ln>
                            <a:noFill/>
                          </a:ln>
                          <a:solidFill>
                            <a:schemeClr val="tx2"/>
                          </a:solidFill>
                          <a:effectLst/>
                          <a:latin typeface="Arial" charset="0"/>
                          <a:ea typeface="宋体" pitchFamily="2" charset="-122"/>
                        </a:rPr>
                        <a:t>0.95-1.5</a:t>
                      </a:r>
                    </a:p>
                  </a:txBody>
                  <a:tcPr marL="36000" marR="3600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600" b="0" i="0" u="none" strike="noStrike" cap="none" normalizeH="0" baseline="0" smtClean="0">
                          <a:ln>
                            <a:noFill/>
                          </a:ln>
                          <a:solidFill>
                            <a:schemeClr val="tx2"/>
                          </a:solidFill>
                          <a:effectLst/>
                          <a:latin typeface="Arial" charset="0"/>
                          <a:ea typeface="宋体" pitchFamily="2" charset="-122"/>
                        </a:rPr>
                        <a:t>0-0.5ug/mL</a:t>
                      </a:r>
                      <a:endParaRPr kumimoji="0" lang="zh-CN" altLang="en-US" sz="1600" b="0" i="0" u="none" strike="noStrike" cap="none" normalizeH="0" baseline="0" smtClean="0">
                        <a:ln>
                          <a:noFill/>
                        </a:ln>
                        <a:solidFill>
                          <a:schemeClr val="tx2"/>
                        </a:solidFill>
                        <a:effectLst/>
                        <a:latin typeface="Arial" charset="0"/>
                        <a:ea typeface="宋体" pitchFamily="2" charset="-122"/>
                      </a:endParaRPr>
                    </a:p>
                  </a:txBody>
                  <a:tcPr marL="36000" marR="3600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600" b="0" i="0" u="none" strike="noStrike" cap="none" normalizeH="0" baseline="0" smtClean="0">
                          <a:ln>
                            <a:noFill/>
                          </a:ln>
                          <a:solidFill>
                            <a:schemeClr val="tx2"/>
                          </a:solidFill>
                          <a:effectLst/>
                          <a:latin typeface="Arial" charset="0"/>
                          <a:ea typeface="宋体" pitchFamily="2" charset="-122"/>
                        </a:rPr>
                        <a:t>17-28s</a:t>
                      </a:r>
                    </a:p>
                  </a:txBody>
                  <a:tcPr marL="36000" marR="3600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600" b="0" i="0" u="none" strike="noStrike" cap="none" normalizeH="0" baseline="0" smtClean="0">
                          <a:ln>
                            <a:noFill/>
                          </a:ln>
                          <a:solidFill>
                            <a:schemeClr val="tx2"/>
                          </a:solidFill>
                          <a:effectLst/>
                          <a:latin typeface="Arial" charset="0"/>
                          <a:ea typeface="宋体" pitchFamily="2" charset="-122"/>
                        </a:rPr>
                        <a:t>2-4g/L</a:t>
                      </a:r>
                    </a:p>
                  </a:txBody>
                  <a:tcPr marL="36000" marR="3600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2"/>
          <p:cNvSpPr>
            <a:spLocks noGrp="1" noChangeArrowheads="1"/>
          </p:cNvSpPr>
          <p:nvPr>
            <p:ph type="title"/>
          </p:nvPr>
        </p:nvSpPr>
        <p:spPr/>
        <p:txBody>
          <a:bodyPr/>
          <a:lstStyle/>
          <a:p>
            <a:r>
              <a:rPr lang="zh-CN" altLang="en-US" smtClean="0"/>
              <a:t>化疗药</a:t>
            </a:r>
          </a:p>
        </p:txBody>
      </p:sp>
      <p:sp>
        <p:nvSpPr>
          <p:cNvPr id="75778" name="Rectangle 3"/>
          <p:cNvSpPr>
            <a:spLocks noGrp="1" noChangeArrowheads="1"/>
          </p:cNvSpPr>
          <p:nvPr>
            <p:ph idx="1"/>
          </p:nvPr>
        </p:nvSpPr>
        <p:spPr>
          <a:xfrm>
            <a:off x="1403350" y="1844675"/>
            <a:ext cx="7056438" cy="3095625"/>
          </a:xfrm>
        </p:spPr>
        <p:txBody>
          <a:bodyPr/>
          <a:lstStyle/>
          <a:p>
            <a:endParaRPr lang="zh-CN" altLang="en-US" sz="1900" smtClean="0"/>
          </a:p>
          <a:p>
            <a:endParaRPr lang="zh-CN" altLang="en-US" sz="1900" smtClean="0"/>
          </a:p>
          <a:p>
            <a:endParaRPr lang="zh-CN" altLang="en-US" sz="1900" smtClean="0"/>
          </a:p>
          <a:p>
            <a:r>
              <a:rPr lang="zh-CN" altLang="en-US" sz="1900" smtClean="0"/>
              <a:t>托泊替康：拓扑异构酶</a:t>
            </a:r>
            <a:r>
              <a:rPr lang="en-US" altLang="zh-CN" sz="1900" smtClean="0"/>
              <a:t>I</a:t>
            </a:r>
            <a:r>
              <a:rPr lang="zh-CN" altLang="en-US" sz="1900" smtClean="0"/>
              <a:t>的抑制剂。拓扑异构酶</a:t>
            </a:r>
            <a:r>
              <a:rPr lang="en-US" altLang="zh-CN" sz="1900" smtClean="0"/>
              <a:t>I</a:t>
            </a:r>
            <a:r>
              <a:rPr lang="zh-CN" altLang="en-US" sz="1900" smtClean="0"/>
              <a:t>可诱导</a:t>
            </a:r>
            <a:r>
              <a:rPr lang="en-US" altLang="zh-CN" sz="1900" smtClean="0"/>
              <a:t>DNA</a:t>
            </a:r>
            <a:r>
              <a:rPr lang="zh-CN" altLang="en-US" sz="1900" smtClean="0"/>
              <a:t>单链的重新连接，其细胞毒作用是在</a:t>
            </a:r>
            <a:r>
              <a:rPr lang="en-US" altLang="zh-CN" sz="1900" smtClean="0"/>
              <a:t>DNA</a:t>
            </a:r>
            <a:r>
              <a:rPr lang="zh-CN" altLang="en-US" sz="1900" smtClean="0"/>
              <a:t>合成中，是</a:t>
            </a:r>
            <a:r>
              <a:rPr lang="en-US" altLang="zh-CN" sz="1900" smtClean="0"/>
              <a:t>S</a:t>
            </a:r>
            <a:r>
              <a:rPr lang="zh-CN" altLang="en-US" sz="1900" smtClean="0"/>
              <a:t>期周期特异性药物。</a:t>
            </a:r>
          </a:p>
          <a:p>
            <a:endParaRPr lang="zh-CN" altLang="en-US" sz="1900" smtClean="0"/>
          </a:p>
          <a:p>
            <a:endParaRPr lang="zh-CN" altLang="en-US" sz="1900" smtClean="0"/>
          </a:p>
          <a:p>
            <a:r>
              <a:rPr lang="zh-CN" altLang="en-US" sz="1900" smtClean="0"/>
              <a:t>副作用：骨髓抑制，严重血小板减少症，中、重度贫血，严重白细胞减少。</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2"/>
          <p:cNvSpPr>
            <a:spLocks noGrp="1" noChangeArrowheads="1"/>
          </p:cNvSpPr>
          <p:nvPr>
            <p:ph type="title"/>
          </p:nvPr>
        </p:nvSpPr>
        <p:spPr/>
        <p:txBody>
          <a:bodyPr/>
          <a:lstStyle/>
          <a:p>
            <a:r>
              <a:rPr lang="zh-CN" altLang="en-US" smtClean="0"/>
              <a:t>病例</a:t>
            </a:r>
            <a:r>
              <a:rPr lang="en-US" altLang="zh-CN" smtClean="0"/>
              <a:t>4. (</a:t>
            </a:r>
            <a:r>
              <a:rPr lang="zh-CN" altLang="en-US" smtClean="0"/>
              <a:t>内科出血与输血</a:t>
            </a:r>
            <a:r>
              <a:rPr lang="en-US" altLang="zh-CN" smtClean="0"/>
              <a:t>)</a:t>
            </a:r>
          </a:p>
        </p:txBody>
      </p:sp>
      <p:sp>
        <p:nvSpPr>
          <p:cNvPr id="76802" name="Rectangle 3"/>
          <p:cNvSpPr>
            <a:spLocks noGrp="1" noChangeArrowheads="1"/>
          </p:cNvSpPr>
          <p:nvPr>
            <p:ph idx="1"/>
          </p:nvPr>
        </p:nvSpPr>
        <p:spPr/>
        <p:txBody>
          <a:bodyPr/>
          <a:lstStyle/>
          <a:p>
            <a:pPr lvl="1"/>
            <a:r>
              <a:rPr lang="zh-CN" altLang="en-US" sz="3000" smtClean="0"/>
              <a:t>诊断：</a:t>
            </a:r>
            <a:r>
              <a:rPr lang="en-US" altLang="zh-CN" sz="3200" smtClean="0"/>
              <a:t>1.消化道出血  2.失血性休克 3.十二指肠球部溃疡并出血</a:t>
            </a:r>
            <a:endParaRPr lang="zh-CN" altLang="en-US" sz="2900" smtClean="0"/>
          </a:p>
          <a:p>
            <a:pPr lvl="1">
              <a:buFont typeface="Wingdings" pitchFamily="2" charset="2"/>
              <a:buNone/>
            </a:pPr>
            <a:r>
              <a:rPr lang="zh-CN" altLang="en-US" sz="2900" smtClean="0"/>
              <a:t>    </a:t>
            </a:r>
          </a:p>
          <a:p>
            <a:pPr lvl="1"/>
            <a:r>
              <a:rPr lang="zh-CN" altLang="en-US" sz="2900" smtClean="0"/>
              <a:t>一般情况与体征：</a:t>
            </a:r>
            <a:r>
              <a:rPr lang="zh-CN" altLang="en-US" sz="3000" smtClean="0"/>
              <a:t>男性，</a:t>
            </a:r>
            <a:r>
              <a:rPr lang="en-US" altLang="zh-CN" sz="3000" smtClean="0"/>
              <a:t>34</a:t>
            </a:r>
            <a:r>
              <a:rPr lang="zh-CN" altLang="en-US" sz="3000" smtClean="0"/>
              <a:t>岁，</a:t>
            </a:r>
            <a:r>
              <a:rPr lang="zh-CN" altLang="zh-CN" smtClean="0"/>
              <a:t>血压：110/70mmHg，身高：160cm，体重：70kg</a:t>
            </a:r>
            <a:r>
              <a:rPr lang="zh-CN" altLang="en-US" smtClean="0"/>
              <a:t>，</a:t>
            </a:r>
            <a:r>
              <a:rPr lang="zh-CN" altLang="zh-CN" smtClean="0"/>
              <a:t>心率135次/分</a:t>
            </a:r>
            <a:r>
              <a:rPr lang="zh-CN" altLang="en-US" smtClean="0"/>
              <a:t>，肝脏未触及，脾脏未触及 。</a:t>
            </a:r>
            <a:endParaRPr lang="en-US" altLang="zh-CN" smtClean="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2"/>
          <p:cNvSpPr>
            <a:spLocks noGrp="1" noChangeArrowheads="1"/>
          </p:cNvSpPr>
          <p:nvPr>
            <p:ph type="title"/>
          </p:nvPr>
        </p:nvSpPr>
        <p:spPr/>
        <p:txBody>
          <a:bodyPr/>
          <a:lstStyle/>
          <a:p>
            <a:r>
              <a:rPr lang="zh-CN" altLang="en-US" smtClean="0"/>
              <a:t>病例分析</a:t>
            </a:r>
            <a:endParaRPr lang="en-US" altLang="zh-CN" smtClean="0"/>
          </a:p>
        </p:txBody>
      </p:sp>
      <p:sp>
        <p:nvSpPr>
          <p:cNvPr id="77826" name="Rectangle 3"/>
          <p:cNvSpPr>
            <a:spLocks noGrp="1" noChangeArrowheads="1"/>
          </p:cNvSpPr>
          <p:nvPr>
            <p:ph idx="1"/>
          </p:nvPr>
        </p:nvSpPr>
        <p:spPr>
          <a:xfrm>
            <a:off x="1524000" y="1905000"/>
            <a:ext cx="7010400" cy="4953000"/>
          </a:xfrm>
        </p:spPr>
        <p:txBody>
          <a:bodyPr/>
          <a:lstStyle/>
          <a:p>
            <a:pPr>
              <a:lnSpc>
                <a:spcPct val="80000"/>
              </a:lnSpc>
            </a:pPr>
            <a:r>
              <a:rPr lang="zh-CN" altLang="en-US" sz="2400" smtClean="0"/>
              <a:t>因间断腹痛</a:t>
            </a:r>
            <a:r>
              <a:rPr lang="en-US" altLang="zh-CN" sz="2400" smtClean="0"/>
              <a:t>15</a:t>
            </a:r>
            <a:r>
              <a:rPr lang="zh-CN" altLang="en-US" sz="2400" smtClean="0"/>
              <a:t>天，吐血</a:t>
            </a:r>
            <a:r>
              <a:rPr lang="en-US" altLang="zh-CN" sz="2400" smtClean="0"/>
              <a:t>1</a:t>
            </a:r>
            <a:r>
              <a:rPr lang="zh-CN" altLang="en-US" sz="2400" smtClean="0"/>
              <a:t>日余入院。症状明显，急性起病，病情重。</a:t>
            </a:r>
          </a:p>
          <a:p>
            <a:pPr>
              <a:lnSpc>
                <a:spcPct val="80000"/>
              </a:lnSpc>
              <a:buFont typeface="Wingdings" pitchFamily="2" charset="2"/>
              <a:buNone/>
            </a:pPr>
            <a:r>
              <a:rPr lang="zh-CN" altLang="en-US" sz="2000" smtClean="0"/>
              <a:t>①</a:t>
            </a:r>
            <a:r>
              <a:rPr lang="en-US" altLang="zh-CN" sz="2000" smtClean="0"/>
              <a:t>2013</a:t>
            </a:r>
            <a:r>
              <a:rPr lang="zh-CN" altLang="en-US" sz="2000" smtClean="0"/>
              <a:t>年</a:t>
            </a:r>
            <a:r>
              <a:rPr lang="en-US" altLang="zh-CN" sz="2000" smtClean="0"/>
              <a:t>9</a:t>
            </a:r>
            <a:r>
              <a:rPr lang="zh-CN" altLang="en-US" sz="2000" smtClean="0"/>
              <a:t>月</a:t>
            </a:r>
            <a:r>
              <a:rPr lang="en-US" altLang="zh-CN" sz="2000" smtClean="0"/>
              <a:t>1</a:t>
            </a:r>
            <a:r>
              <a:rPr lang="zh-CN" altLang="en-US" sz="2000" smtClean="0"/>
              <a:t>日无明显诱因出现间断上腹部隐痛不适，偶伴有大汗，无恶心、呕吐、黑便、腹泻、乏力、头晕、面色苍白、心悸等不适，未予重视，未行任何检查及治疗。</a:t>
            </a:r>
          </a:p>
          <a:p>
            <a:pPr>
              <a:lnSpc>
                <a:spcPct val="80000"/>
              </a:lnSpc>
              <a:buFont typeface="Wingdings" pitchFamily="2" charset="2"/>
              <a:buNone/>
            </a:pPr>
            <a:r>
              <a:rPr lang="zh-CN" altLang="en-US" sz="2000" smtClean="0"/>
              <a:t>②</a:t>
            </a:r>
            <a:r>
              <a:rPr lang="en-US" altLang="zh-CN" sz="2000" smtClean="0"/>
              <a:t>9</a:t>
            </a:r>
            <a:r>
              <a:rPr lang="zh-CN" altLang="en-US" sz="2000" smtClean="0"/>
              <a:t>月</a:t>
            </a:r>
            <a:r>
              <a:rPr lang="en-US" altLang="zh-CN" sz="2000" smtClean="0"/>
              <a:t>15</a:t>
            </a:r>
            <a:r>
              <a:rPr lang="zh-CN" altLang="en-US" sz="2000" smtClean="0"/>
              <a:t>日</a:t>
            </a:r>
            <a:r>
              <a:rPr lang="en-US" altLang="zh-CN" sz="2000" smtClean="0"/>
              <a:t>16:00</a:t>
            </a:r>
            <a:r>
              <a:rPr lang="zh-CN" altLang="en-US" sz="2000" smtClean="0"/>
              <a:t>时无明显诱因突然出现吐血，暗红色、伴有血块、量约</a:t>
            </a:r>
            <a:r>
              <a:rPr lang="en-US" altLang="zh-CN" sz="2000" smtClean="0"/>
              <a:t>500ml</a:t>
            </a:r>
            <a:r>
              <a:rPr lang="zh-CN" altLang="en-US" sz="2000" smtClean="0"/>
              <a:t>，伴有休克、意识丧失、呼之不应、大汗。急诊送至陵水县人民医院就诊后患者恢复意识、清醒，遂给予止血、补液等抗休克处理，抢救过程中再次出现吐血，暗红色，量较前减少。</a:t>
            </a:r>
          </a:p>
          <a:p>
            <a:pPr>
              <a:lnSpc>
                <a:spcPct val="80000"/>
              </a:lnSpc>
              <a:buFont typeface="Wingdings" pitchFamily="2" charset="2"/>
              <a:buNone/>
            </a:pPr>
            <a:r>
              <a:rPr lang="zh-CN" altLang="en-US" sz="2000" smtClean="0"/>
              <a:t>③为进一步诊治于</a:t>
            </a:r>
            <a:r>
              <a:rPr lang="en-US" altLang="zh-CN" sz="2000" smtClean="0"/>
              <a:t>18:00</a:t>
            </a:r>
            <a:r>
              <a:rPr lang="zh-CN" altLang="en-US" sz="2000" smtClean="0"/>
              <a:t>时许转至我院急诊，行胃镜检查发现十二指肠球前壁见一直径约</a:t>
            </a:r>
            <a:r>
              <a:rPr lang="en-US" altLang="zh-CN" sz="2000" smtClean="0"/>
              <a:t>1cm</a:t>
            </a:r>
            <a:r>
              <a:rPr lang="zh-CN" altLang="en-US" sz="2000" smtClean="0"/>
              <a:t>类圆形溃疡，可见少许新鲜血液渗出，给予内镜下注射止血治疗后病情好转。</a:t>
            </a:r>
          </a:p>
          <a:p>
            <a:pPr>
              <a:lnSpc>
                <a:spcPct val="80000"/>
              </a:lnSpc>
              <a:buFont typeface="Wingdings" pitchFamily="2" charset="2"/>
              <a:buNone/>
            </a:pPr>
            <a:r>
              <a:rPr lang="zh-CN" altLang="en-US" sz="2000" smtClean="0"/>
              <a:t>④</a:t>
            </a:r>
            <a:r>
              <a:rPr lang="en-US" altLang="zh-CN" sz="2000" smtClean="0"/>
              <a:t>9</a:t>
            </a:r>
            <a:r>
              <a:rPr lang="zh-CN" altLang="en-US" sz="2000" smtClean="0"/>
              <a:t>月</a:t>
            </a:r>
            <a:r>
              <a:rPr lang="en-US" altLang="zh-CN" sz="2000" smtClean="0"/>
              <a:t>16</a:t>
            </a:r>
            <a:r>
              <a:rPr lang="zh-CN" altLang="en-US" sz="2000" smtClean="0"/>
              <a:t>日</a:t>
            </a:r>
            <a:r>
              <a:rPr lang="en-US" altLang="zh-CN" sz="2000" smtClean="0"/>
              <a:t>09:15</a:t>
            </a:r>
            <a:r>
              <a:rPr lang="zh-CN" altLang="en-US" sz="2000" smtClean="0"/>
              <a:t>时许突然出现意识丧失、血压下降等休克表现，抢救后患者恢复意识、血压升高，再次复查胃镜见出血灶活动性出血，无法止血。</a:t>
            </a:r>
          </a:p>
          <a:p>
            <a:pPr>
              <a:lnSpc>
                <a:spcPct val="80000"/>
              </a:lnSpc>
              <a:buFont typeface="Wingdings" pitchFamily="2" charset="2"/>
              <a:buNone/>
            </a:pPr>
            <a:r>
              <a:rPr lang="zh-CN" altLang="en-US" sz="2000" smtClean="0"/>
              <a:t>⑤为进一步治疗， 于</a:t>
            </a:r>
            <a:r>
              <a:rPr lang="en-US" altLang="zh-CN" sz="2000" smtClean="0"/>
              <a:t>9</a:t>
            </a:r>
            <a:r>
              <a:rPr lang="zh-CN" altLang="en-US" sz="2000" smtClean="0"/>
              <a:t>月</a:t>
            </a:r>
            <a:r>
              <a:rPr lang="en-US" altLang="zh-CN" sz="2000" smtClean="0"/>
              <a:t>16</a:t>
            </a:r>
            <a:r>
              <a:rPr lang="zh-CN" altLang="en-US" sz="2000" smtClean="0"/>
              <a:t>日</a:t>
            </a:r>
            <a:r>
              <a:rPr lang="en-US" altLang="zh-CN" sz="2000" smtClean="0"/>
              <a:t>14</a:t>
            </a:r>
            <a:r>
              <a:rPr lang="zh-CN" altLang="en-US" sz="2000" smtClean="0"/>
              <a:t>：</a:t>
            </a:r>
            <a:r>
              <a:rPr lang="en-US" altLang="zh-CN" sz="2000" smtClean="0"/>
              <a:t>30</a:t>
            </a:r>
            <a:r>
              <a:rPr lang="zh-CN" altLang="en-US" sz="2000" smtClean="0"/>
              <a:t>全麻下剖腹探查、胃大部切除术</a:t>
            </a:r>
          </a:p>
          <a:p>
            <a:pPr>
              <a:lnSpc>
                <a:spcPct val="80000"/>
              </a:lnSpc>
              <a:buFont typeface="Wingdings" pitchFamily="2" charset="2"/>
              <a:buNone/>
            </a:pPr>
            <a:endParaRPr lang="zh-CN" altLang="en-US" sz="2000" smtClean="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2"/>
          <p:cNvSpPr>
            <a:spLocks noGrp="1" noChangeArrowheads="1"/>
          </p:cNvSpPr>
          <p:nvPr>
            <p:ph type="title"/>
          </p:nvPr>
        </p:nvSpPr>
        <p:spPr>
          <a:xfrm>
            <a:off x="1524000" y="190500"/>
            <a:ext cx="2303463" cy="849313"/>
          </a:xfrm>
        </p:spPr>
        <p:txBody>
          <a:bodyPr/>
          <a:lstStyle/>
          <a:p>
            <a:r>
              <a:rPr lang="zh-CN" altLang="en-US" sz="3800" smtClean="0"/>
              <a:t>检查指标</a:t>
            </a:r>
          </a:p>
        </p:txBody>
      </p:sp>
      <p:graphicFrame>
        <p:nvGraphicFramePr>
          <p:cNvPr id="287753" name="Group 9"/>
          <p:cNvGraphicFramePr>
            <a:graphicFrameLocks noGrp="1"/>
          </p:cNvGraphicFramePr>
          <p:nvPr>
            <p:ph type="tbl" idx="1"/>
          </p:nvPr>
        </p:nvGraphicFramePr>
        <p:xfrm>
          <a:off x="107950" y="1125538"/>
          <a:ext cx="8856663" cy="4686300"/>
        </p:xfrm>
        <a:graphic>
          <a:graphicData uri="http://schemas.openxmlformats.org/drawingml/2006/table">
            <a:tbl>
              <a:tblPr/>
              <a:tblGrid>
                <a:gridCol w="1925638"/>
                <a:gridCol w="847725"/>
                <a:gridCol w="846137"/>
                <a:gridCol w="847725"/>
                <a:gridCol w="847725"/>
                <a:gridCol w="768350"/>
                <a:gridCol w="771525"/>
                <a:gridCol w="709613"/>
                <a:gridCol w="754062"/>
                <a:gridCol w="538163"/>
              </a:tblGrid>
              <a:tr h="503238">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检测项目</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9-16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9-17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9-18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9-19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9-20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9-21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9-22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9-23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单位</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384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血红蛋白测定</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9900"/>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FF3300"/>
                          </a:solidFill>
                          <a:effectLst/>
                          <a:latin typeface="宋体" pitchFamily="2" charset="-122"/>
                          <a:ea typeface="宋体" pitchFamily="2" charset="-122"/>
                        </a:rPr>
                        <a:t>99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FF3300"/>
                          </a:solidFill>
                          <a:effectLst/>
                          <a:latin typeface="宋体" pitchFamily="2" charset="-122"/>
                          <a:ea typeface="宋体" pitchFamily="2" charset="-122"/>
                        </a:rPr>
                        <a:t>88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FF3300"/>
                          </a:solidFill>
                          <a:effectLst/>
                          <a:latin typeface="宋体" pitchFamily="2" charset="-122"/>
                          <a:ea typeface="宋体" pitchFamily="2" charset="-122"/>
                        </a:rPr>
                        <a:t>74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FF3300"/>
                          </a:solidFill>
                          <a:effectLst/>
                          <a:latin typeface="宋体" pitchFamily="2" charset="-122"/>
                          <a:ea typeface="宋体" pitchFamily="2" charset="-122"/>
                        </a:rPr>
                        <a:t>88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FF3300"/>
                          </a:solidFill>
                          <a:effectLst/>
                          <a:latin typeface="宋体" pitchFamily="2" charset="-122"/>
                          <a:ea typeface="宋体" pitchFamily="2" charset="-122"/>
                        </a:rPr>
                        <a:t>84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FF3300"/>
                          </a:solidFill>
                          <a:effectLst/>
                          <a:latin typeface="宋体" pitchFamily="2" charset="-122"/>
                          <a:ea typeface="宋体" pitchFamily="2" charset="-122"/>
                        </a:rPr>
                        <a:t>112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FF3300"/>
                          </a:solidFill>
                          <a:effectLst/>
                          <a:latin typeface="宋体" pitchFamily="2" charset="-122"/>
                          <a:ea typeface="宋体" pitchFamily="2" charset="-122"/>
                        </a:rPr>
                        <a:t>100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FF3300"/>
                          </a:solidFill>
                          <a:effectLst/>
                          <a:latin typeface="宋体" pitchFamily="2" charset="-122"/>
                          <a:ea typeface="宋体" pitchFamily="2" charset="-122"/>
                        </a:rPr>
                        <a:t>99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g/L</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384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红细胞计数</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3.5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3.08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2.52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3.2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3.05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4.05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3.57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3.61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10</a:t>
                      </a:r>
                      <a:r>
                        <a:rPr kumimoji="0" lang="en-US" altLang="zh-CN" sz="500" b="1" i="0" u="none" strike="noStrike" cap="none" normalizeH="0" baseline="0" smtClean="0">
                          <a:ln>
                            <a:noFill/>
                          </a:ln>
                          <a:solidFill>
                            <a:srgbClr val="030505"/>
                          </a:solidFill>
                          <a:effectLst/>
                          <a:latin typeface="宋体" pitchFamily="2" charset="-122"/>
                          <a:ea typeface="宋体" pitchFamily="2" charset="-122"/>
                        </a:rPr>
                        <a:t>12</a:t>
                      </a:r>
                      <a:r>
                        <a:rPr kumimoji="0" lang="en-US" altLang="zh-CN" sz="800" b="1" i="0" u="none" strike="noStrike" cap="none" normalizeH="0" baseline="0" smtClean="0">
                          <a:ln>
                            <a:noFill/>
                          </a:ln>
                          <a:solidFill>
                            <a:srgbClr val="030505"/>
                          </a:solidFill>
                          <a:effectLst/>
                          <a:latin typeface="宋体" pitchFamily="2" charset="-122"/>
                          <a:ea typeface="宋体" pitchFamily="2" charset="-122"/>
                        </a:rPr>
                        <a:t>/L</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384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白细胞计数</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13.23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11.22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9.8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9.72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9.98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11.43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14.95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18.46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10</a:t>
                      </a:r>
                      <a:r>
                        <a:rPr kumimoji="0" lang="en-US" altLang="zh-CN" sz="500" b="1" i="0" u="none" strike="noStrike" cap="none" normalizeH="0" baseline="0" smtClean="0">
                          <a:ln>
                            <a:noFill/>
                          </a:ln>
                          <a:solidFill>
                            <a:srgbClr val="030505"/>
                          </a:solidFill>
                          <a:effectLst/>
                          <a:latin typeface="宋体" pitchFamily="2" charset="-122"/>
                          <a:ea typeface="宋体" pitchFamily="2" charset="-122"/>
                        </a:rPr>
                        <a:t>9</a:t>
                      </a:r>
                      <a:r>
                        <a:rPr kumimoji="0" lang="en-US" altLang="zh-CN" sz="800" b="1" i="0" u="none" strike="noStrike" cap="none" normalizeH="0" baseline="0" smtClean="0">
                          <a:ln>
                            <a:noFill/>
                          </a:ln>
                          <a:solidFill>
                            <a:srgbClr val="030505"/>
                          </a:solidFill>
                          <a:effectLst/>
                          <a:latin typeface="宋体" pitchFamily="2" charset="-122"/>
                          <a:ea typeface="宋体" pitchFamily="2" charset="-122"/>
                        </a:rPr>
                        <a:t>/L</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384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中性粒细胞</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0.823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0.842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0.856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0.916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0.804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0.832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0.81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0.824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　</a:t>
                      </a:r>
                      <a:r>
                        <a:rPr kumimoji="0" lang="en-US" altLang="zh-CN" sz="1000" b="1" i="0" u="none" strike="noStrike" cap="none" normalizeH="0" baseline="0" smtClean="0">
                          <a:ln>
                            <a:noFill/>
                          </a:ln>
                          <a:solidFill>
                            <a:srgbClr val="030505"/>
                          </a:solidFill>
                          <a:effectLst/>
                          <a:latin typeface="宋体" pitchFamily="2" charset="-122"/>
                          <a:ea typeface="宋体" pitchFamily="2" charset="-122"/>
                        </a:rPr>
                        <a:t>%</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384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淋巴细胞</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0.113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0.093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0.078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0.049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0.074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0.072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0.102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0.106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　</a:t>
                      </a:r>
                      <a:r>
                        <a:rPr kumimoji="0" lang="en-US" altLang="zh-CN" sz="1000" b="1" i="0" u="none" strike="noStrike" cap="none" normalizeH="0" baseline="0" smtClean="0">
                          <a:ln>
                            <a:noFill/>
                          </a:ln>
                          <a:solidFill>
                            <a:srgbClr val="030505"/>
                          </a:solidFill>
                          <a:effectLst/>
                          <a:latin typeface="宋体" pitchFamily="2" charset="-122"/>
                          <a:ea typeface="宋体" pitchFamily="2" charset="-122"/>
                        </a:rPr>
                        <a:t>%</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384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单核细胞</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0.063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0.064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0.062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0.033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0.055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0.063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0.055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0.048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　</a:t>
                      </a:r>
                      <a:r>
                        <a:rPr kumimoji="0" lang="en-US" altLang="zh-CN" sz="1000" b="1" i="0" u="none" strike="noStrike" cap="none" normalizeH="0" baseline="0" smtClean="0">
                          <a:ln>
                            <a:noFill/>
                          </a:ln>
                          <a:solidFill>
                            <a:srgbClr val="030505"/>
                          </a:solidFill>
                          <a:effectLst/>
                          <a:latin typeface="宋体" pitchFamily="2" charset="-122"/>
                          <a:ea typeface="宋体" pitchFamily="2" charset="-122"/>
                        </a:rPr>
                        <a:t>%</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384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嗜酸性粒细胞</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0.003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0.001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0.066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0.031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0.027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0.018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　</a:t>
                      </a:r>
                      <a:r>
                        <a:rPr kumimoji="0" lang="en-US" altLang="zh-CN" sz="1000" b="1" i="0" u="none" strike="noStrike" cap="none" normalizeH="0" baseline="0" smtClean="0">
                          <a:ln>
                            <a:noFill/>
                          </a:ln>
                          <a:solidFill>
                            <a:srgbClr val="030505"/>
                          </a:solidFill>
                          <a:effectLst/>
                          <a:latin typeface="宋体" pitchFamily="2" charset="-122"/>
                          <a:ea typeface="宋体" pitchFamily="2" charset="-122"/>
                        </a:rPr>
                        <a:t>%</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嗜碱性粒细胞</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0.001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0.001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0.001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0.001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0.001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0.002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0.006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0.004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　</a:t>
                      </a:r>
                      <a:r>
                        <a:rPr kumimoji="0" lang="en-US" altLang="zh-CN" sz="1000" b="1" i="0" u="none" strike="noStrike" cap="none" normalizeH="0" baseline="0" smtClean="0">
                          <a:ln>
                            <a:noFill/>
                          </a:ln>
                          <a:solidFill>
                            <a:srgbClr val="030505"/>
                          </a:solidFill>
                          <a:effectLst/>
                          <a:latin typeface="宋体" pitchFamily="2" charset="-122"/>
                          <a:ea typeface="宋体" pitchFamily="2" charset="-122"/>
                        </a:rPr>
                        <a:t>%</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0988">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红细胞比积测定</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0.292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0.26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0.225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0.277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0.264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0.348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0.31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0.302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L/L</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384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平均红细胞体积</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83.4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84.4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89.3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86.6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86.6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85.9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86.8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83.7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fl</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384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平均红细胞血红蛋白量</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28.3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28.6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29.4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27.5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27.5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27.7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28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27.4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pg</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384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平均红细胞血红蛋白浓度</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339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338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329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318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318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322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323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328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g/L</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384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红细胞体积分布宽度测定</a:t>
                      </a:r>
                      <a:r>
                        <a:rPr kumimoji="0" lang="en-US" altLang="zh-CN" sz="1000" b="1" i="0" u="none" strike="noStrike" cap="none" normalizeH="0" baseline="0" smtClean="0">
                          <a:ln>
                            <a:noFill/>
                          </a:ln>
                          <a:solidFill>
                            <a:srgbClr val="030505"/>
                          </a:solidFill>
                          <a:effectLst/>
                          <a:latin typeface="宋体" pitchFamily="2" charset="-122"/>
                          <a:ea typeface="宋体" pitchFamily="2" charset="-122"/>
                        </a:rPr>
                        <a:t>CV</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13.7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13.9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14.4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14.4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13.6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13.5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384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血小板计数</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9B36D"/>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000FF"/>
                          </a:solidFill>
                          <a:effectLst/>
                          <a:latin typeface="宋体" pitchFamily="2" charset="-122"/>
                          <a:ea typeface="宋体" pitchFamily="2" charset="-122"/>
                        </a:rPr>
                        <a:t>90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000FF"/>
                          </a:solidFill>
                          <a:effectLst/>
                          <a:latin typeface="宋体" pitchFamily="2" charset="-122"/>
                          <a:ea typeface="宋体" pitchFamily="2" charset="-122"/>
                        </a:rPr>
                        <a:t>91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000FF"/>
                          </a:solidFill>
                          <a:effectLst/>
                          <a:latin typeface="宋体" pitchFamily="2" charset="-122"/>
                          <a:ea typeface="宋体" pitchFamily="2" charset="-122"/>
                        </a:rPr>
                        <a:t>96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000FF"/>
                          </a:solidFill>
                          <a:effectLst/>
                          <a:latin typeface="宋体" pitchFamily="2" charset="-122"/>
                          <a:ea typeface="宋体" pitchFamily="2" charset="-122"/>
                        </a:rPr>
                        <a:t>131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000FF"/>
                          </a:solidFill>
                          <a:effectLst/>
                          <a:latin typeface="宋体" pitchFamily="2" charset="-122"/>
                          <a:ea typeface="宋体" pitchFamily="2" charset="-122"/>
                        </a:rPr>
                        <a:t>94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000FF"/>
                          </a:solidFill>
                          <a:effectLst/>
                          <a:latin typeface="宋体" pitchFamily="2" charset="-122"/>
                          <a:ea typeface="宋体" pitchFamily="2" charset="-122"/>
                        </a:rPr>
                        <a:t>236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000FF"/>
                          </a:solidFill>
                          <a:effectLst/>
                          <a:latin typeface="宋体" pitchFamily="2" charset="-122"/>
                          <a:ea typeface="宋体" pitchFamily="2" charset="-122"/>
                        </a:rPr>
                        <a:t>247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000FF"/>
                          </a:solidFill>
                          <a:effectLst/>
                          <a:latin typeface="宋体" pitchFamily="2" charset="-122"/>
                          <a:ea typeface="宋体" pitchFamily="2" charset="-122"/>
                        </a:rPr>
                        <a:t>337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10</a:t>
                      </a:r>
                      <a:r>
                        <a:rPr kumimoji="0" lang="en-US" altLang="zh-CN" sz="500" b="1" i="0" u="none" strike="noStrike" cap="none" normalizeH="0" baseline="0" smtClean="0">
                          <a:ln>
                            <a:noFill/>
                          </a:ln>
                          <a:solidFill>
                            <a:srgbClr val="030505"/>
                          </a:solidFill>
                          <a:effectLst/>
                          <a:latin typeface="宋体" pitchFamily="2" charset="-122"/>
                          <a:ea typeface="宋体" pitchFamily="2" charset="-122"/>
                        </a:rPr>
                        <a:t>12</a:t>
                      </a:r>
                      <a:r>
                        <a:rPr kumimoji="0" lang="en-US" altLang="zh-CN" sz="800" b="1" i="0" u="none" strike="noStrike" cap="none" normalizeH="0" baseline="0" smtClean="0">
                          <a:ln>
                            <a:noFill/>
                          </a:ln>
                          <a:solidFill>
                            <a:srgbClr val="030505"/>
                          </a:solidFill>
                          <a:effectLst/>
                          <a:latin typeface="宋体" pitchFamily="2" charset="-122"/>
                          <a:ea typeface="宋体" pitchFamily="2" charset="-122"/>
                        </a:rPr>
                        <a:t>/L</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384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平均血小板体积</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10.5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10.8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11.8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11.2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11.4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11.7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11.2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fl</a:t>
                      </a:r>
                      <a:endParaRPr kumimoji="0" lang="en-US" altLang="zh-CN" sz="1600" b="1" i="0" u="none" strike="noStrike" cap="none" normalizeH="0" baseline="0" smtClean="0">
                        <a:ln>
                          <a:noFill/>
                        </a:ln>
                        <a:solidFill>
                          <a:srgbClr val="030505"/>
                        </a:solidFill>
                        <a:effectLst/>
                        <a:latin typeface="Verdana" pitchFamily="34"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384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血小板比积测定</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0.09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0.11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0.14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0.11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0.27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0.29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0.38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　</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384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血小板体积分布宽度</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12.1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12.7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16.5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14.1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17.2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14.8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15.5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rgbClr val="030505"/>
                          </a:solidFill>
                          <a:effectLst/>
                          <a:latin typeface="宋体" pitchFamily="2" charset="-122"/>
                          <a:ea typeface="宋体" pitchFamily="2" charset="-122"/>
                        </a:rPr>
                        <a:t>13.6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rgbClr val="030505"/>
                          </a:solidFill>
                          <a:effectLst/>
                          <a:latin typeface="宋体" pitchFamily="2" charset="-122"/>
                          <a:ea typeface="宋体" pitchFamily="2" charset="-122"/>
                        </a:rPr>
                        <a:t>　</a:t>
                      </a:r>
                      <a:endParaRPr kumimoji="0" lang="zh-CN" altLang="en-US" sz="1600" b="1" i="0" u="none" strike="noStrike" cap="none" normalizeH="0" baseline="0" smtClean="0">
                        <a:ln>
                          <a:noFill/>
                        </a:ln>
                        <a:solidFill>
                          <a:srgbClr val="030505"/>
                        </a:solidFill>
                        <a:effectLst/>
                        <a:latin typeface="Verdana" pitchFamily="34"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grpSp>
        <p:nvGrpSpPr>
          <p:cNvPr id="79061" name="Group 3"/>
          <p:cNvGrpSpPr>
            <a:grpSpLocks/>
          </p:cNvGrpSpPr>
          <p:nvPr/>
        </p:nvGrpSpPr>
        <p:grpSpPr bwMode="auto">
          <a:xfrm>
            <a:off x="755650" y="6092825"/>
            <a:ext cx="1727200" cy="642938"/>
            <a:chOff x="1701" y="3884"/>
            <a:chExt cx="998" cy="272"/>
          </a:xfrm>
        </p:grpSpPr>
        <p:sp>
          <p:nvSpPr>
            <p:cNvPr id="79068" name="AutoShape 4"/>
            <p:cNvSpPr>
              <a:spLocks noChangeArrowheads="1"/>
            </p:cNvSpPr>
            <p:nvPr/>
          </p:nvSpPr>
          <p:spPr bwMode="auto">
            <a:xfrm rot="10800000">
              <a:off x="1701" y="3884"/>
              <a:ext cx="998" cy="272"/>
            </a:xfrm>
            <a:prstGeom prst="wedgeRoundRectCallout">
              <a:avLst>
                <a:gd name="adj1" fmla="val -45194"/>
                <a:gd name="adj2" fmla="val 91907"/>
                <a:gd name="adj3" fmla="val 16667"/>
              </a:avLst>
            </a:prstGeom>
            <a:noFill/>
            <a:ln w="9525">
              <a:solidFill>
                <a:schemeClr val="tx1"/>
              </a:solidFill>
              <a:miter lim="800000"/>
              <a:headEnd/>
              <a:tailEnd/>
            </a:ln>
          </p:spPr>
          <p:txBody>
            <a:bodyPr rot="10800000"/>
            <a:lstStyle/>
            <a:p>
              <a:pPr algn="ctr"/>
              <a:endParaRPr lang="zh-CN" altLang="en-US">
                <a:latin typeface="Times New Roman" pitchFamily="18" charset="0"/>
              </a:endParaRPr>
            </a:p>
          </p:txBody>
        </p:sp>
        <p:sp>
          <p:nvSpPr>
            <p:cNvPr id="79069" name="Text Box 5"/>
            <p:cNvSpPr txBox="1">
              <a:spLocks noChangeArrowheads="1"/>
            </p:cNvSpPr>
            <p:nvPr/>
          </p:nvSpPr>
          <p:spPr bwMode="auto">
            <a:xfrm>
              <a:off x="1701" y="3884"/>
              <a:ext cx="998" cy="264"/>
            </a:xfrm>
            <a:prstGeom prst="rect">
              <a:avLst/>
            </a:prstGeom>
            <a:noFill/>
            <a:ln w="9525">
              <a:noFill/>
              <a:miter lim="800000"/>
              <a:headEnd/>
              <a:tailEnd/>
            </a:ln>
          </p:spPr>
          <p:txBody>
            <a:bodyPr>
              <a:spAutoFit/>
            </a:bodyPr>
            <a:lstStyle/>
            <a:p>
              <a:pPr algn="ctr">
                <a:spcBef>
                  <a:spcPct val="50000"/>
                </a:spcBef>
              </a:pPr>
              <a:r>
                <a:rPr lang="zh-CN" altLang="en-US" sz="1400" b="1">
                  <a:latin typeface="宋体" charset="-122"/>
                </a:rPr>
                <a:t>悬浮红细胞 </a:t>
              </a:r>
              <a:r>
                <a:rPr lang="en-US" altLang="zh-CN" sz="1400" b="1">
                  <a:latin typeface="宋体" charset="-122"/>
                </a:rPr>
                <a:t>16 U </a:t>
              </a:r>
            </a:p>
            <a:p>
              <a:pPr algn="ctr">
                <a:spcBef>
                  <a:spcPct val="50000"/>
                </a:spcBef>
              </a:pPr>
              <a:r>
                <a:rPr lang="zh-CN" altLang="en-US" sz="1400" b="1">
                  <a:latin typeface="宋体" charset="-122"/>
                </a:rPr>
                <a:t>血浆</a:t>
              </a:r>
              <a:r>
                <a:rPr lang="en-US" altLang="zh-CN" sz="1400" b="1">
                  <a:latin typeface="宋体" charset="-122"/>
                </a:rPr>
                <a:t>1600 ml</a:t>
              </a:r>
            </a:p>
          </p:txBody>
        </p:sp>
      </p:grpSp>
      <p:grpSp>
        <p:nvGrpSpPr>
          <p:cNvPr id="79062" name="Group 6"/>
          <p:cNvGrpSpPr>
            <a:grpSpLocks/>
          </p:cNvGrpSpPr>
          <p:nvPr/>
        </p:nvGrpSpPr>
        <p:grpSpPr bwMode="auto">
          <a:xfrm>
            <a:off x="2843213" y="6092825"/>
            <a:ext cx="1439862" cy="360363"/>
            <a:chOff x="1701" y="3884"/>
            <a:chExt cx="998" cy="272"/>
          </a:xfrm>
        </p:grpSpPr>
        <p:sp>
          <p:nvSpPr>
            <p:cNvPr id="79066" name="AutoShape 7"/>
            <p:cNvSpPr>
              <a:spLocks noChangeArrowheads="1"/>
            </p:cNvSpPr>
            <p:nvPr/>
          </p:nvSpPr>
          <p:spPr bwMode="auto">
            <a:xfrm rot="10800000">
              <a:off x="1701" y="3884"/>
              <a:ext cx="998" cy="272"/>
            </a:xfrm>
            <a:prstGeom prst="wedgeRoundRectCallout">
              <a:avLst>
                <a:gd name="adj1" fmla="val -45194"/>
                <a:gd name="adj2" fmla="val 91907"/>
                <a:gd name="adj3" fmla="val 16667"/>
              </a:avLst>
            </a:prstGeom>
            <a:noFill/>
            <a:ln w="9525">
              <a:solidFill>
                <a:schemeClr val="tx1"/>
              </a:solidFill>
              <a:miter lim="800000"/>
              <a:headEnd/>
              <a:tailEnd/>
            </a:ln>
          </p:spPr>
          <p:txBody>
            <a:bodyPr rot="10800000"/>
            <a:lstStyle/>
            <a:p>
              <a:pPr algn="ctr"/>
              <a:endParaRPr lang="zh-CN" altLang="en-US">
                <a:latin typeface="Times New Roman" pitchFamily="18" charset="0"/>
              </a:endParaRPr>
            </a:p>
          </p:txBody>
        </p:sp>
        <p:sp>
          <p:nvSpPr>
            <p:cNvPr id="79067" name="Text Box 8"/>
            <p:cNvSpPr txBox="1">
              <a:spLocks noChangeArrowheads="1"/>
            </p:cNvSpPr>
            <p:nvPr/>
          </p:nvSpPr>
          <p:spPr bwMode="auto">
            <a:xfrm>
              <a:off x="1701" y="3884"/>
              <a:ext cx="998" cy="230"/>
            </a:xfrm>
            <a:prstGeom prst="rect">
              <a:avLst/>
            </a:prstGeom>
            <a:noFill/>
            <a:ln w="9525">
              <a:noFill/>
              <a:miter lim="800000"/>
              <a:headEnd/>
              <a:tailEnd/>
            </a:ln>
          </p:spPr>
          <p:txBody>
            <a:bodyPr>
              <a:spAutoFit/>
            </a:bodyPr>
            <a:lstStyle/>
            <a:p>
              <a:pPr algn="ctr">
                <a:spcBef>
                  <a:spcPct val="50000"/>
                </a:spcBef>
              </a:pPr>
              <a:r>
                <a:rPr lang="zh-CN" altLang="en-US" sz="1400" b="1">
                  <a:latin typeface="宋体" charset="-122"/>
                </a:rPr>
                <a:t>悬浮红细胞 </a:t>
              </a:r>
              <a:r>
                <a:rPr lang="en-US" altLang="zh-CN" sz="1400" b="1">
                  <a:latin typeface="宋体" charset="-122"/>
                </a:rPr>
                <a:t>2 U</a:t>
              </a:r>
            </a:p>
          </p:txBody>
        </p:sp>
      </p:grpSp>
      <p:grpSp>
        <p:nvGrpSpPr>
          <p:cNvPr id="79063" name="Group 220"/>
          <p:cNvGrpSpPr>
            <a:grpSpLocks/>
          </p:cNvGrpSpPr>
          <p:nvPr/>
        </p:nvGrpSpPr>
        <p:grpSpPr bwMode="auto">
          <a:xfrm>
            <a:off x="4427538" y="6092825"/>
            <a:ext cx="1439862" cy="360363"/>
            <a:chOff x="1701" y="3884"/>
            <a:chExt cx="998" cy="272"/>
          </a:xfrm>
        </p:grpSpPr>
        <p:sp>
          <p:nvSpPr>
            <p:cNvPr id="79064" name="AutoShape 221"/>
            <p:cNvSpPr>
              <a:spLocks noChangeArrowheads="1"/>
            </p:cNvSpPr>
            <p:nvPr/>
          </p:nvSpPr>
          <p:spPr bwMode="auto">
            <a:xfrm rot="10800000">
              <a:off x="1701" y="3884"/>
              <a:ext cx="998" cy="272"/>
            </a:xfrm>
            <a:prstGeom prst="wedgeRoundRectCallout">
              <a:avLst>
                <a:gd name="adj1" fmla="val -45194"/>
                <a:gd name="adj2" fmla="val 91907"/>
                <a:gd name="adj3" fmla="val 16667"/>
              </a:avLst>
            </a:prstGeom>
            <a:noFill/>
            <a:ln w="9525">
              <a:solidFill>
                <a:schemeClr val="tx1"/>
              </a:solidFill>
              <a:miter lim="800000"/>
              <a:headEnd/>
              <a:tailEnd/>
            </a:ln>
          </p:spPr>
          <p:txBody>
            <a:bodyPr rot="10800000"/>
            <a:lstStyle/>
            <a:p>
              <a:pPr algn="ctr"/>
              <a:endParaRPr lang="zh-CN" altLang="en-US">
                <a:latin typeface="Times New Roman" pitchFamily="18" charset="0"/>
              </a:endParaRPr>
            </a:p>
          </p:txBody>
        </p:sp>
        <p:sp>
          <p:nvSpPr>
            <p:cNvPr id="79065" name="Text Box 222"/>
            <p:cNvSpPr txBox="1">
              <a:spLocks noChangeArrowheads="1"/>
            </p:cNvSpPr>
            <p:nvPr/>
          </p:nvSpPr>
          <p:spPr bwMode="auto">
            <a:xfrm>
              <a:off x="1701" y="3884"/>
              <a:ext cx="998" cy="230"/>
            </a:xfrm>
            <a:prstGeom prst="rect">
              <a:avLst/>
            </a:prstGeom>
            <a:noFill/>
            <a:ln w="9525">
              <a:noFill/>
              <a:miter lim="800000"/>
              <a:headEnd/>
              <a:tailEnd/>
            </a:ln>
          </p:spPr>
          <p:txBody>
            <a:bodyPr>
              <a:spAutoFit/>
            </a:bodyPr>
            <a:lstStyle/>
            <a:p>
              <a:pPr algn="ctr">
                <a:spcBef>
                  <a:spcPct val="50000"/>
                </a:spcBef>
              </a:pPr>
              <a:r>
                <a:rPr lang="zh-CN" altLang="en-US" sz="1400" b="1">
                  <a:latin typeface="宋体" charset="-122"/>
                </a:rPr>
                <a:t>悬浮红细胞 </a:t>
              </a:r>
              <a:r>
                <a:rPr lang="en-US" altLang="zh-CN" sz="1400" b="1">
                  <a:latin typeface="宋体" charset="-122"/>
                </a:rPr>
                <a:t>1 U</a:t>
              </a:r>
            </a:p>
          </p:txBody>
        </p:sp>
      </p:gr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2"/>
          <p:cNvSpPr>
            <a:spLocks noGrp="1" noChangeArrowheads="1"/>
          </p:cNvSpPr>
          <p:nvPr>
            <p:ph type="title"/>
          </p:nvPr>
        </p:nvSpPr>
        <p:spPr>
          <a:xfrm>
            <a:off x="900113" y="188913"/>
            <a:ext cx="7010400" cy="1527175"/>
          </a:xfrm>
        </p:spPr>
        <p:txBody>
          <a:bodyPr/>
          <a:lstStyle/>
          <a:p>
            <a:r>
              <a:rPr lang="zh-CN" altLang="en-US" smtClean="0"/>
              <a:t>折 线 图</a:t>
            </a:r>
          </a:p>
        </p:txBody>
      </p:sp>
      <p:graphicFrame>
        <p:nvGraphicFramePr>
          <p:cNvPr id="4099" name="Object 3"/>
          <p:cNvGraphicFramePr>
            <a:graphicFrameLocks noGrp="1" noChangeAspect="1"/>
          </p:cNvGraphicFramePr>
          <p:nvPr>
            <p:ph idx="1"/>
          </p:nvPr>
        </p:nvGraphicFramePr>
        <p:xfrm>
          <a:off x="0" y="2028825"/>
          <a:ext cx="9034463" cy="3376613"/>
        </p:xfrm>
        <a:graphic>
          <a:graphicData uri="http://schemas.openxmlformats.org/presentationml/2006/ole">
            <p:oleObj spid="_x0000_s4099" name="图表" r:id="rId3" imgW="10372725" imgH="3876675" progId="Excel.Chart.8">
              <p:embed/>
            </p:oleObj>
          </a:graphicData>
        </a:graphic>
      </p:graphicFrame>
      <p:grpSp>
        <p:nvGrpSpPr>
          <p:cNvPr id="4101" name="Group 4"/>
          <p:cNvGrpSpPr>
            <a:grpSpLocks/>
          </p:cNvGrpSpPr>
          <p:nvPr/>
        </p:nvGrpSpPr>
        <p:grpSpPr bwMode="auto">
          <a:xfrm>
            <a:off x="900113" y="6165850"/>
            <a:ext cx="1728787" cy="581025"/>
            <a:chOff x="4241" y="3884"/>
            <a:chExt cx="998" cy="274"/>
          </a:xfrm>
        </p:grpSpPr>
        <p:sp>
          <p:nvSpPr>
            <p:cNvPr id="4108" name="AutoShape 5"/>
            <p:cNvSpPr>
              <a:spLocks noChangeArrowheads="1"/>
            </p:cNvSpPr>
            <p:nvPr/>
          </p:nvSpPr>
          <p:spPr bwMode="auto">
            <a:xfrm rot="10800000">
              <a:off x="4241" y="3884"/>
              <a:ext cx="998" cy="272"/>
            </a:xfrm>
            <a:prstGeom prst="wedgeRoundRectCallout">
              <a:avLst>
                <a:gd name="adj1" fmla="val 43884"/>
                <a:gd name="adj2" fmla="val 91907"/>
                <a:gd name="adj3" fmla="val 16667"/>
              </a:avLst>
            </a:prstGeom>
            <a:noFill/>
            <a:ln w="9525">
              <a:solidFill>
                <a:schemeClr val="tx1"/>
              </a:solidFill>
              <a:miter lim="800000"/>
              <a:headEnd/>
              <a:tailEnd/>
            </a:ln>
          </p:spPr>
          <p:txBody>
            <a:bodyPr rot="10800000"/>
            <a:lstStyle/>
            <a:p>
              <a:pPr algn="ctr"/>
              <a:endParaRPr lang="zh-CN" altLang="en-US">
                <a:latin typeface="Times New Roman" pitchFamily="18" charset="0"/>
              </a:endParaRPr>
            </a:p>
          </p:txBody>
        </p:sp>
        <p:sp>
          <p:nvSpPr>
            <p:cNvPr id="4109" name="Text Box 6"/>
            <p:cNvSpPr txBox="1">
              <a:spLocks noChangeArrowheads="1"/>
            </p:cNvSpPr>
            <p:nvPr/>
          </p:nvSpPr>
          <p:spPr bwMode="auto">
            <a:xfrm>
              <a:off x="4241" y="3884"/>
              <a:ext cx="998" cy="274"/>
            </a:xfrm>
            <a:prstGeom prst="rect">
              <a:avLst/>
            </a:prstGeom>
            <a:noFill/>
            <a:ln w="9525">
              <a:noFill/>
              <a:miter lim="800000"/>
              <a:headEnd/>
              <a:tailEnd/>
            </a:ln>
          </p:spPr>
          <p:txBody>
            <a:bodyPr>
              <a:spAutoFit/>
            </a:bodyPr>
            <a:lstStyle/>
            <a:p>
              <a:r>
                <a:rPr lang="zh-CN" altLang="en-US" sz="1600" b="1"/>
                <a:t>悬浮红细胞 </a:t>
              </a:r>
              <a:r>
                <a:rPr lang="en-US" altLang="zh-CN" sz="1600" b="1"/>
                <a:t>16 U </a:t>
              </a:r>
            </a:p>
            <a:p>
              <a:r>
                <a:rPr lang="zh-CN" altLang="en-US" sz="1600" b="1"/>
                <a:t>血浆</a:t>
              </a:r>
              <a:r>
                <a:rPr lang="en-US" altLang="zh-CN" sz="1600" b="1"/>
                <a:t>1600 ml</a:t>
              </a:r>
            </a:p>
          </p:txBody>
        </p:sp>
      </p:grpSp>
      <p:grpSp>
        <p:nvGrpSpPr>
          <p:cNvPr id="4102" name="Group 7"/>
          <p:cNvGrpSpPr>
            <a:grpSpLocks/>
          </p:cNvGrpSpPr>
          <p:nvPr/>
        </p:nvGrpSpPr>
        <p:grpSpPr bwMode="auto">
          <a:xfrm>
            <a:off x="2771775" y="6165850"/>
            <a:ext cx="1223963" cy="581025"/>
            <a:chOff x="4241" y="3884"/>
            <a:chExt cx="998" cy="274"/>
          </a:xfrm>
        </p:grpSpPr>
        <p:sp>
          <p:nvSpPr>
            <p:cNvPr id="4106" name="AutoShape 8"/>
            <p:cNvSpPr>
              <a:spLocks noChangeArrowheads="1"/>
            </p:cNvSpPr>
            <p:nvPr/>
          </p:nvSpPr>
          <p:spPr bwMode="auto">
            <a:xfrm rot="10800000">
              <a:off x="4241" y="3884"/>
              <a:ext cx="998" cy="272"/>
            </a:xfrm>
            <a:prstGeom prst="wedgeRoundRectCallout">
              <a:avLst>
                <a:gd name="adj1" fmla="val 43884"/>
                <a:gd name="adj2" fmla="val 91907"/>
                <a:gd name="adj3" fmla="val 16667"/>
              </a:avLst>
            </a:prstGeom>
            <a:noFill/>
            <a:ln w="9525">
              <a:solidFill>
                <a:schemeClr val="tx1"/>
              </a:solidFill>
              <a:miter lim="800000"/>
              <a:headEnd/>
              <a:tailEnd/>
            </a:ln>
          </p:spPr>
          <p:txBody>
            <a:bodyPr rot="10800000"/>
            <a:lstStyle/>
            <a:p>
              <a:pPr algn="ctr"/>
              <a:endParaRPr lang="zh-CN" altLang="en-US">
                <a:latin typeface="Times New Roman" pitchFamily="18" charset="0"/>
              </a:endParaRPr>
            </a:p>
          </p:txBody>
        </p:sp>
        <p:sp>
          <p:nvSpPr>
            <p:cNvPr id="4107" name="Text Box 9"/>
            <p:cNvSpPr txBox="1">
              <a:spLocks noChangeArrowheads="1"/>
            </p:cNvSpPr>
            <p:nvPr/>
          </p:nvSpPr>
          <p:spPr bwMode="auto">
            <a:xfrm>
              <a:off x="4241" y="3884"/>
              <a:ext cx="998" cy="274"/>
            </a:xfrm>
            <a:prstGeom prst="rect">
              <a:avLst/>
            </a:prstGeom>
            <a:noFill/>
            <a:ln w="9525">
              <a:noFill/>
              <a:miter lim="800000"/>
              <a:headEnd/>
              <a:tailEnd/>
            </a:ln>
          </p:spPr>
          <p:txBody>
            <a:bodyPr>
              <a:spAutoFit/>
            </a:bodyPr>
            <a:lstStyle/>
            <a:p>
              <a:pPr algn="ctr"/>
              <a:r>
                <a:rPr lang="zh-CN" altLang="en-US" sz="1600" b="1"/>
                <a:t>悬浮红细胞 </a:t>
              </a:r>
              <a:r>
                <a:rPr lang="en-US" altLang="zh-CN" sz="1600" b="1"/>
                <a:t>2 U </a:t>
              </a:r>
            </a:p>
          </p:txBody>
        </p:sp>
      </p:grpSp>
      <p:grpSp>
        <p:nvGrpSpPr>
          <p:cNvPr id="4103" name="Group 10"/>
          <p:cNvGrpSpPr>
            <a:grpSpLocks/>
          </p:cNvGrpSpPr>
          <p:nvPr/>
        </p:nvGrpSpPr>
        <p:grpSpPr bwMode="auto">
          <a:xfrm>
            <a:off x="4284663" y="6165850"/>
            <a:ext cx="1223962" cy="581025"/>
            <a:chOff x="4241" y="3884"/>
            <a:chExt cx="998" cy="274"/>
          </a:xfrm>
        </p:grpSpPr>
        <p:sp>
          <p:nvSpPr>
            <p:cNvPr id="4104" name="AutoShape 11"/>
            <p:cNvSpPr>
              <a:spLocks noChangeArrowheads="1"/>
            </p:cNvSpPr>
            <p:nvPr/>
          </p:nvSpPr>
          <p:spPr bwMode="auto">
            <a:xfrm rot="10800000">
              <a:off x="4241" y="3884"/>
              <a:ext cx="998" cy="272"/>
            </a:xfrm>
            <a:prstGeom prst="wedgeRoundRectCallout">
              <a:avLst>
                <a:gd name="adj1" fmla="val 43884"/>
                <a:gd name="adj2" fmla="val 91907"/>
                <a:gd name="adj3" fmla="val 16667"/>
              </a:avLst>
            </a:prstGeom>
            <a:noFill/>
            <a:ln w="9525">
              <a:solidFill>
                <a:schemeClr val="tx1"/>
              </a:solidFill>
              <a:miter lim="800000"/>
              <a:headEnd/>
              <a:tailEnd/>
            </a:ln>
          </p:spPr>
          <p:txBody>
            <a:bodyPr rot="10800000"/>
            <a:lstStyle/>
            <a:p>
              <a:pPr algn="ctr"/>
              <a:endParaRPr lang="zh-CN" altLang="en-US">
                <a:latin typeface="Times New Roman" pitchFamily="18" charset="0"/>
              </a:endParaRPr>
            </a:p>
          </p:txBody>
        </p:sp>
        <p:sp>
          <p:nvSpPr>
            <p:cNvPr id="4105" name="Text Box 12"/>
            <p:cNvSpPr txBox="1">
              <a:spLocks noChangeArrowheads="1"/>
            </p:cNvSpPr>
            <p:nvPr/>
          </p:nvSpPr>
          <p:spPr bwMode="auto">
            <a:xfrm>
              <a:off x="4241" y="3884"/>
              <a:ext cx="998" cy="274"/>
            </a:xfrm>
            <a:prstGeom prst="rect">
              <a:avLst/>
            </a:prstGeom>
            <a:noFill/>
            <a:ln w="9525">
              <a:noFill/>
              <a:miter lim="800000"/>
              <a:headEnd/>
              <a:tailEnd/>
            </a:ln>
          </p:spPr>
          <p:txBody>
            <a:bodyPr>
              <a:spAutoFit/>
            </a:bodyPr>
            <a:lstStyle/>
            <a:p>
              <a:pPr algn="ctr"/>
              <a:r>
                <a:rPr lang="zh-CN" altLang="en-US" sz="1600" b="1"/>
                <a:t>悬浮红细胞 </a:t>
              </a:r>
              <a:r>
                <a:rPr lang="en-US" altLang="zh-CN" sz="1600" b="1"/>
                <a:t>1 U </a:t>
              </a:r>
            </a:p>
          </p:txBody>
        </p:sp>
      </p:gr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2"/>
          <p:cNvSpPr>
            <a:spLocks noGrp="1" noChangeArrowheads="1"/>
          </p:cNvSpPr>
          <p:nvPr>
            <p:ph type="title"/>
          </p:nvPr>
        </p:nvSpPr>
        <p:spPr>
          <a:xfrm>
            <a:off x="179388" y="188913"/>
            <a:ext cx="6480175" cy="936625"/>
          </a:xfrm>
        </p:spPr>
        <p:txBody>
          <a:bodyPr/>
          <a:lstStyle/>
          <a:p>
            <a:r>
              <a:rPr lang="zh-CN" altLang="en-US" smtClean="0"/>
              <a:t>检查指标</a:t>
            </a:r>
            <a:r>
              <a:rPr lang="en-US" altLang="zh-CN" smtClean="0"/>
              <a:t>(</a:t>
            </a:r>
            <a:r>
              <a:rPr lang="en-US" altLang="zh-CN" sz="2600" smtClean="0"/>
              <a:t>TEG</a:t>
            </a:r>
            <a:r>
              <a:rPr lang="zh-CN" altLang="en-US" sz="2600" smtClean="0"/>
              <a:t>、血小板聚集实验未做</a:t>
            </a:r>
            <a:r>
              <a:rPr lang="en-US" altLang="zh-CN" smtClean="0"/>
              <a:t>)</a:t>
            </a:r>
          </a:p>
        </p:txBody>
      </p:sp>
      <p:graphicFrame>
        <p:nvGraphicFramePr>
          <p:cNvPr id="289795" name="Group 3"/>
          <p:cNvGraphicFramePr>
            <a:graphicFrameLocks noGrp="1"/>
          </p:cNvGraphicFramePr>
          <p:nvPr>
            <p:ph type="tbl" idx="1"/>
          </p:nvPr>
        </p:nvGraphicFramePr>
        <p:xfrm>
          <a:off x="179388" y="1196975"/>
          <a:ext cx="8713787" cy="4608513"/>
        </p:xfrm>
        <a:graphic>
          <a:graphicData uri="http://schemas.openxmlformats.org/drawingml/2006/table">
            <a:tbl>
              <a:tblPr/>
              <a:tblGrid>
                <a:gridCol w="2359025"/>
                <a:gridCol w="819150"/>
                <a:gridCol w="815975"/>
                <a:gridCol w="817562"/>
                <a:gridCol w="815975"/>
                <a:gridCol w="819150"/>
                <a:gridCol w="815975"/>
                <a:gridCol w="815975"/>
                <a:gridCol w="635000"/>
              </a:tblGrid>
              <a:tr h="769938">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1" fontAlgn="b"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宋体" pitchFamily="2" charset="-122"/>
                          <a:ea typeface="宋体" pitchFamily="2" charset="-122"/>
                        </a:rPr>
                        <a:t>检验项目</a:t>
                      </a:r>
                      <a:endParaRPr kumimoji="0" lang="zh-CN" altLang="en-GB"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9-16</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9-17</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9-18</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9-19</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9-20</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9-21</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9-23</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宋体" pitchFamily="2" charset="-122"/>
                          <a:ea typeface="宋体" pitchFamily="2" charset="-122"/>
                        </a:rPr>
                        <a:t>单位</a:t>
                      </a:r>
                      <a:endParaRPr kumimoji="0" lang="zh-CN" altLang="en-GB"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20713">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1" fontAlgn="b"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宋体" pitchFamily="2" charset="-122"/>
                          <a:ea typeface="宋体" pitchFamily="2" charset="-122"/>
                        </a:rPr>
                        <a:t>凝血酶时间</a:t>
                      </a:r>
                      <a:endParaRPr kumimoji="0" lang="zh-CN" altLang="en-GB"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27.0</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22.5</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19.5</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20.5</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18.7</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19.2</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18.0</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s</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42938">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1" fontAlgn="b"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宋体" pitchFamily="2" charset="-122"/>
                          <a:ea typeface="宋体" pitchFamily="2" charset="-122"/>
                        </a:rPr>
                        <a:t>血浆活化部分凝血酶原时间</a:t>
                      </a:r>
                      <a:endParaRPr kumimoji="0" lang="zh-CN" altLang="en-GB"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36.2</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33.7</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32.4 </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 20.3 </a:t>
                      </a:r>
                      <a:r>
                        <a:rPr kumimoji="0" lang="en-GB" altLang="zh-CN" sz="1100" b="1" i="0" u="none" strike="noStrike" cap="none" normalizeH="0" baseline="0" smtClean="0">
                          <a:ln>
                            <a:noFill/>
                          </a:ln>
                          <a:solidFill>
                            <a:srgbClr val="FF0066"/>
                          </a:solidFill>
                          <a:effectLst/>
                          <a:latin typeface="宋体" pitchFamily="2" charset="-122"/>
                          <a:ea typeface="宋体" pitchFamily="2" charset="-122"/>
                        </a:rPr>
                        <a:t>↓</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31.8</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33.0</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33.2</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s</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81038">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1" fontAlgn="b"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宋体" pitchFamily="2" charset="-122"/>
                          <a:ea typeface="宋体" pitchFamily="2" charset="-122"/>
                        </a:rPr>
                        <a:t>血浆凝血酶原时间</a:t>
                      </a:r>
                      <a:endParaRPr kumimoji="0" lang="zh-CN" altLang="en-GB"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19.5</a:t>
                      </a:r>
                      <a:r>
                        <a:rPr kumimoji="0" lang="en-GB" altLang="zh-CN" sz="1100" b="1" i="0" u="none" strike="noStrike" cap="none" normalizeH="0" baseline="0" smtClean="0">
                          <a:ln>
                            <a:noFill/>
                          </a:ln>
                          <a:solidFill>
                            <a:srgbClr val="FF0066"/>
                          </a:solidFill>
                          <a:effectLst/>
                          <a:latin typeface="宋体" pitchFamily="2" charset="-122"/>
                          <a:ea typeface="宋体" pitchFamily="2" charset="-122"/>
                        </a:rPr>
                        <a:t>↑</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18.5 </a:t>
                      </a:r>
                      <a:r>
                        <a:rPr kumimoji="0" lang="en-GB" altLang="zh-CN" sz="1100" b="1" i="0" u="none" strike="noStrike" cap="none" normalizeH="0" baseline="0" smtClean="0">
                          <a:ln>
                            <a:noFill/>
                          </a:ln>
                          <a:solidFill>
                            <a:srgbClr val="FF0066"/>
                          </a:solidFill>
                          <a:effectLst/>
                          <a:latin typeface="宋体" pitchFamily="2" charset="-122"/>
                          <a:ea typeface="宋体" pitchFamily="2" charset="-122"/>
                        </a:rPr>
                        <a:t>↑</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15.1</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14.4</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14.7</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14.7</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18.2 </a:t>
                      </a:r>
                      <a:r>
                        <a:rPr kumimoji="0" lang="en-GB" altLang="zh-CN" sz="1100" b="1" i="0" u="none" strike="noStrike" cap="none" normalizeH="0" baseline="0" smtClean="0">
                          <a:ln>
                            <a:noFill/>
                          </a:ln>
                          <a:solidFill>
                            <a:srgbClr val="FF0066"/>
                          </a:solidFill>
                          <a:effectLst/>
                          <a:latin typeface="宋体" pitchFamily="2" charset="-122"/>
                          <a:ea typeface="宋体" pitchFamily="2" charset="-122"/>
                        </a:rPr>
                        <a:t>↑</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s</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63575">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1" fontAlgn="b"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宋体" pitchFamily="2" charset="-122"/>
                          <a:ea typeface="宋体" pitchFamily="2" charset="-122"/>
                        </a:rPr>
                        <a:t>血浆凝血酶原活动度</a:t>
                      </a:r>
                      <a:endParaRPr kumimoji="0" lang="zh-CN" altLang="en-GB"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58 </a:t>
                      </a:r>
                      <a:r>
                        <a:rPr kumimoji="0" lang="en-GB" altLang="zh-CN" sz="1100" b="1" i="0" u="none" strike="noStrike" cap="none" normalizeH="0" baseline="0" smtClean="0">
                          <a:ln>
                            <a:noFill/>
                          </a:ln>
                          <a:solidFill>
                            <a:srgbClr val="FF0066"/>
                          </a:solidFill>
                          <a:effectLst/>
                          <a:latin typeface="宋体" pitchFamily="2" charset="-122"/>
                          <a:ea typeface="宋体" pitchFamily="2" charset="-122"/>
                        </a:rPr>
                        <a:t>↓</a:t>
                      </a:r>
                      <a:r>
                        <a:rPr kumimoji="0" lang="en-GB" altLang="zh-CN" sz="1100" b="1" i="0" u="none" strike="noStrike" cap="none" normalizeH="0" baseline="0" smtClean="0">
                          <a:ln>
                            <a:noFill/>
                          </a:ln>
                          <a:solidFill>
                            <a:schemeClr val="tx2"/>
                          </a:solidFill>
                          <a:effectLst/>
                          <a:latin typeface="宋体" pitchFamily="2" charset="-122"/>
                          <a:ea typeface="宋体" pitchFamily="2" charset="-122"/>
                        </a:rPr>
                        <a:t> </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62</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86</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93</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90</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90</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64</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88963">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1" fontAlgn="b"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宋体" pitchFamily="2" charset="-122"/>
                          <a:ea typeface="宋体" pitchFamily="2" charset="-122"/>
                        </a:rPr>
                        <a:t>国际标准化比值</a:t>
                      </a:r>
                      <a:endParaRPr kumimoji="0" lang="zh-CN" altLang="en-GB"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1.51</a:t>
                      </a:r>
                      <a:r>
                        <a:rPr kumimoji="0" lang="en-GB" altLang="zh-CN" sz="1100" b="1" i="0" u="none" strike="noStrike" cap="none" normalizeH="0" baseline="0" smtClean="0">
                          <a:ln>
                            <a:noFill/>
                          </a:ln>
                          <a:solidFill>
                            <a:srgbClr val="FF0066"/>
                          </a:solidFill>
                          <a:effectLst/>
                          <a:latin typeface="宋体" pitchFamily="2" charset="-122"/>
                          <a:ea typeface="宋体" pitchFamily="2" charset="-122"/>
                        </a:rPr>
                        <a:t>↑</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1.42</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1.13</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1.07</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1.09</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1.09</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1.39 </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宋体" pitchFamily="2" charset="-122"/>
                          <a:ea typeface="宋体" pitchFamily="2" charset="-122"/>
                        </a:rPr>
                        <a:t>　</a:t>
                      </a:r>
                      <a:endParaRPr kumimoji="0" lang="zh-CN" altLang="en-GB"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41350">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l" defTabSz="914400" rtl="0" eaLnBrk="1" fontAlgn="b" latinLnBrk="0" hangingPunct="1">
                        <a:lnSpc>
                          <a:spcPct val="100000"/>
                        </a:lnSpc>
                        <a:spcBef>
                          <a:spcPct val="0"/>
                        </a:spcBef>
                        <a:spcAft>
                          <a:spcPct val="0"/>
                        </a:spcAft>
                        <a:buClrTx/>
                        <a:buSzPct val="70000"/>
                        <a:buFontTx/>
                        <a:buNone/>
                        <a:tabLst/>
                      </a:pPr>
                      <a:r>
                        <a:rPr kumimoji="0" lang="zh-CN" altLang="en-GB" sz="1100" b="1" i="0" u="none" strike="noStrike" cap="none" normalizeH="0" baseline="0" smtClean="0">
                          <a:ln>
                            <a:noFill/>
                          </a:ln>
                          <a:solidFill>
                            <a:schemeClr val="tx2"/>
                          </a:solidFill>
                          <a:effectLst/>
                          <a:latin typeface="宋体" pitchFamily="2" charset="-122"/>
                          <a:ea typeface="宋体" pitchFamily="2" charset="-122"/>
                        </a:rPr>
                        <a:t>血浆纤维蛋白原</a:t>
                      </a:r>
                      <a:endParaRPr kumimoji="0" lang="zh-CN" altLang="en-GB"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1.13 </a:t>
                      </a:r>
                      <a:r>
                        <a:rPr kumimoji="0" lang="en-GB" altLang="zh-CN" sz="1100" b="1" i="0" u="none" strike="noStrike" cap="none" normalizeH="0" baseline="0" smtClean="0">
                          <a:ln>
                            <a:noFill/>
                          </a:ln>
                          <a:solidFill>
                            <a:srgbClr val="FF0066"/>
                          </a:solidFill>
                          <a:effectLst/>
                          <a:latin typeface="宋体" pitchFamily="2" charset="-122"/>
                          <a:ea typeface="宋体" pitchFamily="2" charset="-122"/>
                        </a:rPr>
                        <a:t>↓</a:t>
                      </a:r>
                      <a:r>
                        <a:rPr kumimoji="0" lang="en-GB" altLang="zh-CN" sz="1100" b="1" i="0" u="none" strike="noStrike" cap="none" normalizeH="0" baseline="0" smtClean="0">
                          <a:ln>
                            <a:noFill/>
                          </a:ln>
                          <a:solidFill>
                            <a:schemeClr val="tx2"/>
                          </a:solidFill>
                          <a:effectLst/>
                          <a:latin typeface="宋体" pitchFamily="2" charset="-122"/>
                          <a:ea typeface="宋体" pitchFamily="2" charset="-122"/>
                        </a:rPr>
                        <a:t> </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2.47</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6.18 </a:t>
                      </a:r>
                      <a:r>
                        <a:rPr kumimoji="0" lang="en-GB" altLang="zh-CN" sz="1100" b="1" i="0" u="none" strike="noStrike" cap="none" normalizeH="0" baseline="0" smtClean="0">
                          <a:ln>
                            <a:noFill/>
                          </a:ln>
                          <a:solidFill>
                            <a:srgbClr val="FF0066"/>
                          </a:solidFill>
                          <a:effectLst/>
                          <a:latin typeface="宋体" pitchFamily="2" charset="-122"/>
                          <a:ea typeface="宋体" pitchFamily="2" charset="-122"/>
                        </a:rPr>
                        <a:t>↑</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2.52</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7.27 </a:t>
                      </a:r>
                      <a:r>
                        <a:rPr kumimoji="0" lang="en-GB" altLang="zh-CN" sz="1100" b="1" i="0" u="none" strike="noStrike" cap="none" normalizeH="0" baseline="0" smtClean="0">
                          <a:ln>
                            <a:noFill/>
                          </a:ln>
                          <a:solidFill>
                            <a:srgbClr val="FF0066"/>
                          </a:solidFill>
                          <a:effectLst/>
                          <a:latin typeface="宋体" pitchFamily="2" charset="-122"/>
                          <a:ea typeface="宋体" pitchFamily="2" charset="-122"/>
                        </a:rPr>
                        <a:t>↑</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5.68 </a:t>
                      </a:r>
                      <a:r>
                        <a:rPr kumimoji="0" lang="en-GB" altLang="zh-CN" sz="1100" b="1" i="0" u="none" strike="noStrike" cap="none" normalizeH="0" baseline="0" smtClean="0">
                          <a:ln>
                            <a:noFill/>
                          </a:ln>
                          <a:solidFill>
                            <a:srgbClr val="FF0066"/>
                          </a:solidFill>
                          <a:effectLst/>
                          <a:latin typeface="宋体" pitchFamily="2" charset="-122"/>
                          <a:ea typeface="宋体" pitchFamily="2" charset="-122"/>
                        </a:rPr>
                        <a:t>↑</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5.16 </a:t>
                      </a:r>
                      <a:r>
                        <a:rPr kumimoji="0" lang="en-GB" altLang="zh-CN" sz="1100" b="1" i="0" u="none" strike="noStrike" cap="none" normalizeH="0" baseline="0" smtClean="0">
                          <a:ln>
                            <a:noFill/>
                          </a:ln>
                          <a:solidFill>
                            <a:srgbClr val="FF0066"/>
                          </a:solidFill>
                          <a:effectLst/>
                          <a:latin typeface="宋体" pitchFamily="2" charset="-122"/>
                          <a:ea typeface="宋体" pitchFamily="2" charset="-122"/>
                        </a:rPr>
                        <a:t>↑</a:t>
                      </a:r>
                    </a:p>
                  </a:txBody>
                  <a:tcPr marL="54000" marR="54000" marT="54000" marB="54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marL="742950" indent="-285750">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marL="1143000" indent="-228600">
                        <a:spcBef>
                          <a:spcPct val="20000"/>
                        </a:spcBef>
                        <a:buClr>
                          <a:schemeClr val="accent2"/>
                        </a:buClr>
                        <a:defRPr sz="2000">
                          <a:solidFill>
                            <a:schemeClr val="tx2"/>
                          </a:solidFill>
                          <a:latin typeface="Arial" charset="0"/>
                          <a:ea typeface="宋体" pitchFamily="2" charset="-122"/>
                        </a:defRPr>
                      </a:lvl3pPr>
                      <a:lvl4pPr marL="1600200" indent="-228600">
                        <a:spcBef>
                          <a:spcPct val="20000"/>
                        </a:spcBef>
                        <a:buClr>
                          <a:schemeClr val="tx1"/>
                        </a:buClr>
                        <a:defRPr>
                          <a:solidFill>
                            <a:schemeClr val="tx2"/>
                          </a:solidFill>
                          <a:latin typeface="Arial" charset="0"/>
                          <a:ea typeface="宋体" pitchFamily="2" charset="-122"/>
                        </a:defRPr>
                      </a:lvl4pPr>
                      <a:lvl5pPr marL="2057400" indent="-228600">
                        <a:spcBef>
                          <a:spcPct val="20000"/>
                        </a:spcBef>
                        <a:defRPr>
                          <a:solidFill>
                            <a:schemeClr val="tx2"/>
                          </a:solidFill>
                          <a:latin typeface="Arial" charset="0"/>
                          <a:ea typeface="宋体" pitchFamily="2" charset="-122"/>
                        </a:defRPr>
                      </a:lvl5pPr>
                      <a:lvl6pPr marL="2514600" indent="-228600" fontAlgn="base">
                        <a:spcBef>
                          <a:spcPct val="20000"/>
                        </a:spcBef>
                        <a:spcAft>
                          <a:spcPct val="0"/>
                        </a:spcAft>
                        <a:defRPr>
                          <a:solidFill>
                            <a:schemeClr val="tx2"/>
                          </a:solidFill>
                          <a:latin typeface="Arial" charset="0"/>
                          <a:ea typeface="宋体" pitchFamily="2" charset="-122"/>
                        </a:defRPr>
                      </a:lvl6pPr>
                      <a:lvl7pPr marL="2971800" indent="-228600" fontAlgn="base">
                        <a:spcBef>
                          <a:spcPct val="20000"/>
                        </a:spcBef>
                        <a:spcAft>
                          <a:spcPct val="0"/>
                        </a:spcAft>
                        <a:defRPr>
                          <a:solidFill>
                            <a:schemeClr val="tx2"/>
                          </a:solidFill>
                          <a:latin typeface="Arial" charset="0"/>
                          <a:ea typeface="宋体" pitchFamily="2" charset="-122"/>
                        </a:defRPr>
                      </a:lvl7pPr>
                      <a:lvl8pPr marL="3429000" indent="-228600" fontAlgn="base">
                        <a:spcBef>
                          <a:spcPct val="20000"/>
                        </a:spcBef>
                        <a:spcAft>
                          <a:spcPct val="0"/>
                        </a:spcAft>
                        <a:defRPr>
                          <a:solidFill>
                            <a:schemeClr val="tx2"/>
                          </a:solidFill>
                          <a:latin typeface="Arial" charset="0"/>
                          <a:ea typeface="宋体" pitchFamily="2" charset="-122"/>
                        </a:defRPr>
                      </a:lvl8pPr>
                      <a:lvl9pPr marL="3886200" indent="-228600" fontAlgn="base">
                        <a:spcBef>
                          <a:spcPct val="20000"/>
                        </a:spcBef>
                        <a:spcAft>
                          <a:spcPct val="0"/>
                        </a:spcAft>
                        <a:defRPr>
                          <a:solidFill>
                            <a:schemeClr val="tx2"/>
                          </a:solidFill>
                          <a:latin typeface="Arial" charset="0"/>
                          <a:ea typeface="宋体" pitchFamily="2" charset="-122"/>
                        </a:defRPr>
                      </a:lvl9pPr>
                    </a:lstStyle>
                    <a:p>
                      <a:pPr marL="342900" marR="0" lvl="0" indent="-342900" algn="ctr" defTabSz="914400" rtl="0" eaLnBrk="1" fontAlgn="b" latinLnBrk="0" hangingPunct="1">
                        <a:lnSpc>
                          <a:spcPct val="100000"/>
                        </a:lnSpc>
                        <a:spcBef>
                          <a:spcPct val="0"/>
                        </a:spcBef>
                        <a:spcAft>
                          <a:spcPct val="0"/>
                        </a:spcAft>
                        <a:buClrTx/>
                        <a:buSzPct val="70000"/>
                        <a:buFontTx/>
                        <a:buNone/>
                        <a:tabLst/>
                      </a:pPr>
                      <a:r>
                        <a:rPr kumimoji="0" lang="en-GB" altLang="zh-CN" sz="1100" b="1" i="0" u="none" strike="noStrike" cap="none" normalizeH="0" baseline="0" smtClean="0">
                          <a:ln>
                            <a:noFill/>
                          </a:ln>
                          <a:solidFill>
                            <a:schemeClr val="tx2"/>
                          </a:solidFill>
                          <a:effectLst/>
                          <a:latin typeface="宋体" pitchFamily="2" charset="-122"/>
                          <a:ea typeface="宋体" pitchFamily="2" charset="-122"/>
                        </a:rPr>
                        <a:t>g/L</a:t>
                      </a:r>
                      <a:endParaRPr kumimoji="0" lang="en-GB" altLang="zh-CN" sz="1100" b="1" i="0" u="none" strike="noStrike" cap="none" normalizeH="0" baseline="0" smtClean="0">
                        <a:ln>
                          <a:noFill/>
                        </a:ln>
                        <a:solidFill>
                          <a:schemeClr val="tx2"/>
                        </a:solidFill>
                        <a:effectLst/>
                        <a:latin typeface="Arial" charset="0"/>
                        <a:ea typeface="宋体" pitchFamily="2" charset="-122"/>
                      </a:endParaRPr>
                    </a:p>
                  </a:txBody>
                  <a:tcPr marL="54000" marR="54000" marT="54000" marB="54000" anchor="b"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bl>
          </a:graphicData>
        </a:graphic>
      </p:graphicFrame>
      <p:grpSp>
        <p:nvGrpSpPr>
          <p:cNvPr id="82004" name="Group 85"/>
          <p:cNvGrpSpPr>
            <a:grpSpLocks/>
          </p:cNvGrpSpPr>
          <p:nvPr/>
        </p:nvGrpSpPr>
        <p:grpSpPr bwMode="auto">
          <a:xfrm>
            <a:off x="1116013" y="6092825"/>
            <a:ext cx="1727200" cy="642938"/>
            <a:chOff x="1701" y="3884"/>
            <a:chExt cx="998" cy="272"/>
          </a:xfrm>
        </p:grpSpPr>
        <p:sp>
          <p:nvSpPr>
            <p:cNvPr id="82011" name="AutoShape 86"/>
            <p:cNvSpPr>
              <a:spLocks noChangeArrowheads="1"/>
            </p:cNvSpPr>
            <p:nvPr/>
          </p:nvSpPr>
          <p:spPr bwMode="auto">
            <a:xfrm rot="10800000">
              <a:off x="1701" y="3884"/>
              <a:ext cx="998" cy="272"/>
            </a:xfrm>
            <a:prstGeom prst="wedgeRoundRectCallout">
              <a:avLst>
                <a:gd name="adj1" fmla="val -45194"/>
                <a:gd name="adj2" fmla="val 91907"/>
                <a:gd name="adj3" fmla="val 16667"/>
              </a:avLst>
            </a:prstGeom>
            <a:noFill/>
            <a:ln w="9525">
              <a:solidFill>
                <a:schemeClr val="tx1"/>
              </a:solidFill>
              <a:miter lim="800000"/>
              <a:headEnd/>
              <a:tailEnd/>
            </a:ln>
          </p:spPr>
          <p:txBody>
            <a:bodyPr rot="10800000"/>
            <a:lstStyle/>
            <a:p>
              <a:pPr algn="ctr"/>
              <a:endParaRPr lang="zh-CN" altLang="en-US">
                <a:latin typeface="Times New Roman" pitchFamily="18" charset="0"/>
              </a:endParaRPr>
            </a:p>
          </p:txBody>
        </p:sp>
        <p:sp>
          <p:nvSpPr>
            <p:cNvPr id="82012" name="Text Box 87"/>
            <p:cNvSpPr txBox="1">
              <a:spLocks noChangeArrowheads="1"/>
            </p:cNvSpPr>
            <p:nvPr/>
          </p:nvSpPr>
          <p:spPr bwMode="auto">
            <a:xfrm>
              <a:off x="1701" y="3884"/>
              <a:ext cx="998" cy="264"/>
            </a:xfrm>
            <a:prstGeom prst="rect">
              <a:avLst/>
            </a:prstGeom>
            <a:noFill/>
            <a:ln w="9525">
              <a:noFill/>
              <a:miter lim="800000"/>
              <a:headEnd/>
              <a:tailEnd/>
            </a:ln>
          </p:spPr>
          <p:txBody>
            <a:bodyPr>
              <a:spAutoFit/>
            </a:bodyPr>
            <a:lstStyle/>
            <a:p>
              <a:pPr algn="ctr">
                <a:spcBef>
                  <a:spcPct val="50000"/>
                </a:spcBef>
              </a:pPr>
              <a:r>
                <a:rPr lang="zh-CN" altLang="en-US" sz="1400" b="1">
                  <a:latin typeface="宋体" charset="-122"/>
                </a:rPr>
                <a:t>悬浮红细胞 </a:t>
              </a:r>
              <a:r>
                <a:rPr lang="en-US" altLang="zh-CN" sz="1400" b="1">
                  <a:latin typeface="宋体" charset="-122"/>
                </a:rPr>
                <a:t>16 U </a:t>
              </a:r>
            </a:p>
            <a:p>
              <a:pPr algn="ctr">
                <a:spcBef>
                  <a:spcPct val="50000"/>
                </a:spcBef>
              </a:pPr>
              <a:r>
                <a:rPr lang="zh-CN" altLang="en-US" sz="1400" b="1">
                  <a:latin typeface="宋体" charset="-122"/>
                </a:rPr>
                <a:t>血浆</a:t>
              </a:r>
              <a:r>
                <a:rPr lang="en-US" altLang="zh-CN" sz="1400" b="1">
                  <a:latin typeface="宋体" charset="-122"/>
                </a:rPr>
                <a:t>1600 ml</a:t>
              </a:r>
            </a:p>
          </p:txBody>
        </p:sp>
      </p:grpSp>
      <p:grpSp>
        <p:nvGrpSpPr>
          <p:cNvPr id="82005" name="Group 88"/>
          <p:cNvGrpSpPr>
            <a:grpSpLocks/>
          </p:cNvGrpSpPr>
          <p:nvPr/>
        </p:nvGrpSpPr>
        <p:grpSpPr bwMode="auto">
          <a:xfrm>
            <a:off x="4427538" y="6092825"/>
            <a:ext cx="1223962" cy="576263"/>
            <a:chOff x="4241" y="3884"/>
            <a:chExt cx="998" cy="272"/>
          </a:xfrm>
        </p:grpSpPr>
        <p:sp>
          <p:nvSpPr>
            <p:cNvPr id="82009" name="AutoShape 89"/>
            <p:cNvSpPr>
              <a:spLocks noChangeArrowheads="1"/>
            </p:cNvSpPr>
            <p:nvPr/>
          </p:nvSpPr>
          <p:spPr bwMode="auto">
            <a:xfrm rot="10800000">
              <a:off x="4241" y="3884"/>
              <a:ext cx="998" cy="272"/>
            </a:xfrm>
            <a:prstGeom prst="wedgeRoundRectCallout">
              <a:avLst>
                <a:gd name="adj1" fmla="val 43884"/>
                <a:gd name="adj2" fmla="val 91907"/>
                <a:gd name="adj3" fmla="val 16667"/>
              </a:avLst>
            </a:prstGeom>
            <a:noFill/>
            <a:ln w="9525">
              <a:solidFill>
                <a:schemeClr val="tx1"/>
              </a:solidFill>
              <a:miter lim="800000"/>
              <a:headEnd/>
              <a:tailEnd/>
            </a:ln>
          </p:spPr>
          <p:txBody>
            <a:bodyPr rot="10800000"/>
            <a:lstStyle/>
            <a:p>
              <a:pPr algn="ctr"/>
              <a:endParaRPr lang="zh-CN" altLang="en-US">
                <a:latin typeface="Times New Roman" pitchFamily="18" charset="0"/>
              </a:endParaRPr>
            </a:p>
          </p:txBody>
        </p:sp>
        <p:sp>
          <p:nvSpPr>
            <p:cNvPr id="82010" name="Text Box 90"/>
            <p:cNvSpPr txBox="1">
              <a:spLocks noChangeArrowheads="1"/>
            </p:cNvSpPr>
            <p:nvPr/>
          </p:nvSpPr>
          <p:spPr bwMode="auto">
            <a:xfrm>
              <a:off x="4241" y="3884"/>
              <a:ext cx="998" cy="259"/>
            </a:xfrm>
            <a:prstGeom prst="rect">
              <a:avLst/>
            </a:prstGeom>
            <a:noFill/>
            <a:ln w="9525">
              <a:noFill/>
              <a:miter lim="800000"/>
              <a:headEnd/>
              <a:tailEnd/>
            </a:ln>
          </p:spPr>
          <p:txBody>
            <a:bodyPr>
              <a:spAutoFit/>
            </a:bodyPr>
            <a:lstStyle/>
            <a:p>
              <a:pPr algn="ctr"/>
              <a:r>
                <a:rPr lang="zh-CN" altLang="en-US" sz="1400" b="1">
                  <a:latin typeface="宋体" charset="-122"/>
                </a:rPr>
                <a:t>悬浮红细胞 </a:t>
              </a:r>
              <a:r>
                <a:rPr lang="en-US" altLang="zh-CN" sz="1400" b="1">
                  <a:latin typeface="宋体" charset="-122"/>
                </a:rPr>
                <a:t>2 U</a:t>
              </a:r>
              <a:r>
                <a:rPr lang="en-US" altLang="zh-CN" sz="1600" b="1"/>
                <a:t> </a:t>
              </a:r>
            </a:p>
          </p:txBody>
        </p:sp>
      </p:grpSp>
      <p:grpSp>
        <p:nvGrpSpPr>
          <p:cNvPr id="82006" name="Group 91"/>
          <p:cNvGrpSpPr>
            <a:grpSpLocks/>
          </p:cNvGrpSpPr>
          <p:nvPr/>
        </p:nvGrpSpPr>
        <p:grpSpPr bwMode="auto">
          <a:xfrm>
            <a:off x="6156325" y="6092825"/>
            <a:ext cx="1223963" cy="576263"/>
            <a:chOff x="4241" y="3884"/>
            <a:chExt cx="998" cy="272"/>
          </a:xfrm>
        </p:grpSpPr>
        <p:sp>
          <p:nvSpPr>
            <p:cNvPr id="82007" name="AutoShape 92"/>
            <p:cNvSpPr>
              <a:spLocks noChangeArrowheads="1"/>
            </p:cNvSpPr>
            <p:nvPr/>
          </p:nvSpPr>
          <p:spPr bwMode="auto">
            <a:xfrm rot="10800000">
              <a:off x="4241" y="3884"/>
              <a:ext cx="998" cy="272"/>
            </a:xfrm>
            <a:prstGeom prst="wedgeRoundRectCallout">
              <a:avLst>
                <a:gd name="adj1" fmla="val 43884"/>
                <a:gd name="adj2" fmla="val 91907"/>
                <a:gd name="adj3" fmla="val 16667"/>
              </a:avLst>
            </a:prstGeom>
            <a:noFill/>
            <a:ln w="9525">
              <a:solidFill>
                <a:schemeClr val="tx1"/>
              </a:solidFill>
              <a:miter lim="800000"/>
              <a:headEnd/>
              <a:tailEnd/>
            </a:ln>
          </p:spPr>
          <p:txBody>
            <a:bodyPr rot="10800000"/>
            <a:lstStyle/>
            <a:p>
              <a:pPr algn="ctr"/>
              <a:endParaRPr lang="zh-CN" altLang="en-US">
                <a:latin typeface="Times New Roman" pitchFamily="18" charset="0"/>
              </a:endParaRPr>
            </a:p>
          </p:txBody>
        </p:sp>
        <p:sp>
          <p:nvSpPr>
            <p:cNvPr id="82008" name="Text Box 93"/>
            <p:cNvSpPr txBox="1">
              <a:spLocks noChangeArrowheads="1"/>
            </p:cNvSpPr>
            <p:nvPr/>
          </p:nvSpPr>
          <p:spPr bwMode="auto">
            <a:xfrm>
              <a:off x="4241" y="3884"/>
              <a:ext cx="998" cy="244"/>
            </a:xfrm>
            <a:prstGeom prst="rect">
              <a:avLst/>
            </a:prstGeom>
            <a:noFill/>
            <a:ln w="9525">
              <a:noFill/>
              <a:miter lim="800000"/>
              <a:headEnd/>
              <a:tailEnd/>
            </a:ln>
          </p:spPr>
          <p:txBody>
            <a:bodyPr>
              <a:spAutoFit/>
            </a:bodyPr>
            <a:lstStyle/>
            <a:p>
              <a:pPr algn="ctr"/>
              <a:r>
                <a:rPr lang="zh-CN" altLang="en-US" sz="1400" b="1">
                  <a:latin typeface="宋体" charset="-122"/>
                </a:rPr>
                <a:t>悬浮红细胞 </a:t>
              </a:r>
              <a:r>
                <a:rPr lang="en-US" altLang="zh-CN" sz="1400" b="1">
                  <a:latin typeface="宋体" charset="-122"/>
                </a:rPr>
                <a:t>1 U </a:t>
              </a:r>
            </a:p>
          </p:txBody>
        </p:sp>
      </p:gr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4738" name="Rectangle 2"/>
          <p:cNvSpPr>
            <a:spLocks noGrp="1" noChangeArrowheads="1"/>
          </p:cNvSpPr>
          <p:nvPr>
            <p:ph type="title" idx="4294967295"/>
          </p:nvPr>
        </p:nvSpPr>
        <p:spPr>
          <a:xfrm>
            <a:off x="2133600" y="190500"/>
            <a:ext cx="7010400" cy="1527175"/>
          </a:xfrm>
        </p:spPr>
        <p:txBody>
          <a:bodyPr anchor="b"/>
          <a:lstStyle/>
          <a:p>
            <a:r>
              <a:rPr lang="zh-CN" altLang="en-US" smtClean="0"/>
              <a:t/>
            </a:r>
            <a:br>
              <a:rPr lang="zh-CN" altLang="en-US" smtClean="0"/>
            </a:br>
            <a:endParaRPr lang="zh-CN" altLang="en-US" smtClean="0"/>
          </a:p>
        </p:txBody>
      </p:sp>
      <p:sp>
        <p:nvSpPr>
          <p:cNvPr id="244739" name="Rectangle 3"/>
          <p:cNvSpPr>
            <a:spLocks noGrp="1" noChangeArrowheads="1"/>
          </p:cNvSpPr>
          <p:nvPr>
            <p:ph type="body" idx="4294967295"/>
          </p:nvPr>
        </p:nvSpPr>
        <p:spPr>
          <a:xfrm>
            <a:off x="0" y="765175"/>
            <a:ext cx="8785225" cy="4546600"/>
          </a:xfrm>
        </p:spPr>
        <p:txBody>
          <a:bodyPr/>
          <a:lstStyle/>
          <a:p>
            <a:pPr>
              <a:buFont typeface="Wingdings" pitchFamily="2" charset="2"/>
              <a:buNone/>
            </a:pPr>
            <a:r>
              <a:rPr lang="zh-CN" altLang="en-US" smtClean="0"/>
              <a:t>病例</a:t>
            </a:r>
            <a:r>
              <a:rPr lang="en-US" altLang="zh-CN" smtClean="0"/>
              <a:t>5.</a:t>
            </a:r>
            <a:r>
              <a:rPr lang="zh-CN" altLang="en-US" smtClean="0"/>
              <a:t>一般情况</a:t>
            </a:r>
          </a:p>
          <a:p>
            <a:pPr>
              <a:buFont typeface="Wingdings" pitchFamily="2" charset="2"/>
              <a:buNone/>
            </a:pPr>
            <a:r>
              <a:rPr lang="zh-CN" altLang="en-US" smtClean="0"/>
              <a:t>诊断：盆腔肿物 </a:t>
            </a:r>
          </a:p>
          <a:p>
            <a:pPr>
              <a:buFont typeface="Wingdings" pitchFamily="2" charset="2"/>
              <a:buNone/>
            </a:pPr>
            <a:r>
              <a:rPr lang="zh-CN" altLang="en-US" smtClean="0"/>
              <a:t>           左眼白内障</a:t>
            </a:r>
          </a:p>
          <a:p>
            <a:pPr>
              <a:buFont typeface="Wingdings" pitchFamily="2" charset="2"/>
              <a:buNone/>
            </a:pPr>
            <a:r>
              <a:rPr lang="zh-CN" altLang="en-US" smtClean="0"/>
              <a:t>一般情况与体征</a:t>
            </a:r>
          </a:p>
          <a:p>
            <a:pPr>
              <a:buFont typeface="Wingdings" pitchFamily="2" charset="2"/>
              <a:buNone/>
            </a:pPr>
            <a:r>
              <a:rPr lang="zh-CN" altLang="en-US" smtClean="0"/>
              <a:t>   </a:t>
            </a:r>
            <a:r>
              <a:rPr lang="zh-CN" altLang="en-US" sz="2000" smtClean="0"/>
              <a:t>老年女性，</a:t>
            </a:r>
            <a:r>
              <a:rPr lang="en-US" altLang="zh-CN" sz="2000" smtClean="0"/>
              <a:t>62</a:t>
            </a:r>
            <a:r>
              <a:rPr lang="zh-CN" altLang="en-US" sz="2000" smtClean="0"/>
              <a:t>岁 ，体温：</a:t>
            </a:r>
            <a:r>
              <a:rPr lang="en-US" altLang="zh-CN" sz="2000" smtClean="0"/>
              <a:t>36.5℃</a:t>
            </a:r>
            <a:r>
              <a:rPr lang="zh-CN" altLang="en-US" sz="2000" smtClean="0"/>
              <a:t>，脉搏：</a:t>
            </a:r>
            <a:r>
              <a:rPr lang="en-US" altLang="zh-CN" sz="2000" smtClean="0"/>
              <a:t>68</a:t>
            </a:r>
            <a:r>
              <a:rPr lang="zh-CN" altLang="en-US" sz="2000" smtClean="0"/>
              <a:t>次</a:t>
            </a:r>
            <a:r>
              <a:rPr lang="en-US" altLang="zh-CN" sz="2000" smtClean="0"/>
              <a:t>/</a:t>
            </a:r>
            <a:r>
              <a:rPr lang="zh-CN" altLang="en-US" sz="2000" smtClean="0"/>
              <a:t>分，呼吸：</a:t>
            </a:r>
            <a:r>
              <a:rPr lang="en-US" altLang="zh-CN" sz="2000" smtClean="0"/>
              <a:t>18</a:t>
            </a:r>
            <a:r>
              <a:rPr lang="zh-CN" altLang="en-US" sz="2000" smtClean="0"/>
              <a:t>次</a:t>
            </a:r>
            <a:r>
              <a:rPr lang="en-US" altLang="zh-CN" sz="2000" smtClean="0"/>
              <a:t>/</a:t>
            </a:r>
            <a:r>
              <a:rPr lang="zh-CN" altLang="en-US" sz="2000" smtClean="0"/>
              <a:t>分，血压：</a:t>
            </a:r>
            <a:r>
              <a:rPr lang="en-US" altLang="zh-CN" sz="2000" smtClean="0"/>
              <a:t>95/65mmHg</a:t>
            </a:r>
            <a:r>
              <a:rPr lang="zh-CN" altLang="en-US" sz="2000" smtClean="0"/>
              <a:t>，身高：</a:t>
            </a:r>
            <a:r>
              <a:rPr lang="en-US" altLang="zh-CN" sz="2000" smtClean="0"/>
              <a:t>144cm</a:t>
            </a:r>
            <a:r>
              <a:rPr lang="zh-CN" altLang="en-US" sz="2000" smtClean="0"/>
              <a:t>，体重：</a:t>
            </a:r>
            <a:r>
              <a:rPr lang="en-US" altLang="zh-CN" sz="2000" smtClean="0"/>
              <a:t>47kg</a:t>
            </a:r>
            <a:r>
              <a:rPr lang="zh-CN" altLang="en-US" sz="2000" smtClean="0"/>
              <a:t>，</a:t>
            </a:r>
            <a:r>
              <a:rPr lang="en-US" altLang="zh-CN" sz="2000" smtClean="0"/>
              <a:t>BMI</a:t>
            </a:r>
            <a:r>
              <a:rPr lang="zh-CN" altLang="en-US" sz="2000" smtClean="0"/>
              <a:t>：</a:t>
            </a:r>
            <a:r>
              <a:rPr lang="en-US" altLang="zh-CN" sz="2000" smtClean="0"/>
              <a:t>22.7</a:t>
            </a:r>
            <a:r>
              <a:rPr lang="zh-CN" altLang="en-US" sz="2000" smtClean="0"/>
              <a:t>。</a:t>
            </a:r>
          </a:p>
          <a:p>
            <a:pPr>
              <a:buFont typeface="Wingdings" pitchFamily="2" charset="2"/>
              <a:buNone/>
            </a:pPr>
            <a:r>
              <a:rPr lang="zh-CN" altLang="en-US" sz="2000" smtClean="0"/>
              <a:t>    现盆腔肿物</a:t>
            </a:r>
            <a:r>
              <a:rPr lang="en-US" altLang="zh-CN" sz="2000" smtClean="0"/>
              <a:t>2</a:t>
            </a:r>
            <a:r>
              <a:rPr lang="zh-CN" altLang="en-US" sz="2000" smtClean="0"/>
              <a:t>月余，剖腹探查术后</a:t>
            </a:r>
            <a:r>
              <a:rPr lang="en-US" altLang="zh-CN" sz="2000" smtClean="0"/>
              <a:t>1</a:t>
            </a:r>
            <a:r>
              <a:rPr lang="zh-CN" altLang="en-US" sz="2000" smtClean="0"/>
              <a:t>月。 </a:t>
            </a:r>
          </a:p>
          <a:p>
            <a:pPr>
              <a:buFont typeface="Wingdings" pitchFamily="2" charset="2"/>
              <a:buNone/>
            </a:pPr>
            <a:r>
              <a:rPr lang="zh-CN" altLang="en-US" sz="2000" smtClean="0"/>
              <a:t>     腹部</a:t>
            </a:r>
            <a:r>
              <a:rPr lang="en-US" altLang="zh-CN" sz="2000" smtClean="0"/>
              <a:t>CT</a:t>
            </a:r>
            <a:r>
              <a:rPr lang="zh-CN" altLang="en-US" sz="2000" smtClean="0"/>
              <a:t>平扫：子宫后方可见一类圆状占位病灶，其最大截面大小约</a:t>
            </a:r>
            <a:r>
              <a:rPr lang="en-US" altLang="zh-CN" sz="2000" smtClean="0"/>
              <a:t>9.2×7.8cm</a:t>
            </a:r>
            <a:r>
              <a:rPr lang="zh-CN" altLang="en-US" sz="2000" smtClean="0"/>
              <a:t>，其内密度不均匀，并可见囊状分隔，其边缘尚光整。</a:t>
            </a:r>
            <a:endParaRPr lang="zh-CN" altLang="en-US" smtClean="0"/>
          </a:p>
          <a:p>
            <a:pPr>
              <a:buFont typeface="Wingdings" pitchFamily="2" charset="2"/>
              <a:buNone/>
            </a:pPr>
            <a:endParaRPr lang="zh-CN" altLang="en-US" smtClean="0"/>
          </a:p>
          <a:p>
            <a:pPr>
              <a:buFont typeface="Wingdings" pitchFamily="2" charset="2"/>
              <a:buNone/>
            </a:pPr>
            <a:endParaRPr lang="zh-CN" altLang="en-US" smtClean="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withEffect">
                                  <p:stCondLst>
                                    <p:cond delay="0"/>
                                  </p:stCondLst>
                                  <p:childTnLst>
                                    <p:set>
                                      <p:cBhvr>
                                        <p:cTn id="6" dur="0" fill="hold">
                                          <p:stCondLst>
                                            <p:cond delay="0"/>
                                          </p:stCondLst>
                                        </p:cTn>
                                        <p:tgtEl>
                                          <p:spTgt spid="244738"/>
                                        </p:tgtEl>
                                        <p:attrNameLst>
                                          <p:attrName>style.visibility</p:attrName>
                                        </p:attrNameLst>
                                      </p:cBhvr>
                                      <p:to>
                                        <p:strVal val="visible"/>
                                      </p:to>
                                    </p:set>
                                    <p:animEffect transition="in" filter="fade">
                                      <p:cBhvr>
                                        <p:cTn id="7" dur="1000"/>
                                        <p:tgtEl>
                                          <p:spTgt spid="244738"/>
                                        </p:tgtEl>
                                      </p:cBhvr>
                                    </p:animEffect>
                                    <p:anim calcmode="lin" valueType="num">
                                      <p:cBhvr>
                                        <p:cTn id="8" dur="1000" fill="hold"/>
                                        <p:tgtEl>
                                          <p:spTgt spid="244738"/>
                                        </p:tgtEl>
                                        <p:attrNameLst>
                                          <p:attrName>ppt_x</p:attrName>
                                        </p:attrNameLst>
                                      </p:cBhvr>
                                      <p:tavLst>
                                        <p:tav tm="0">
                                          <p:val>
                                            <p:strVal val="#ppt_x"/>
                                          </p:val>
                                        </p:tav>
                                        <p:tav tm="100000">
                                          <p:val>
                                            <p:strVal val="#ppt_x"/>
                                          </p:val>
                                        </p:tav>
                                      </p:tavLst>
                                    </p:anim>
                                    <p:anim calcmode="lin" valueType="num">
                                      <p:cBhvr>
                                        <p:cTn id="9" dur="897" decel="100000" fill="hold"/>
                                        <p:tgtEl>
                                          <p:spTgt spid="244738"/>
                                        </p:tgtEl>
                                        <p:attrNameLst>
                                          <p:attrName>ppt_y</p:attrName>
                                        </p:attrNameLst>
                                      </p:cBhvr>
                                      <p:tavLst>
                                        <p:tav tm="0">
                                          <p:val>
                                            <p:strVal val="#ppt_y+1"/>
                                          </p:val>
                                        </p:tav>
                                        <p:tav tm="100000">
                                          <p:val>
                                            <p:strVal val="#ppt_y-.03"/>
                                          </p:val>
                                        </p:tav>
                                      </p:tavLst>
                                    </p:anim>
                                    <p:anim calcmode="lin" valueType="num">
                                      <p:cBhvr>
                                        <p:cTn id="10" dur="97" accel="100000" fill="hold">
                                          <p:stCondLst>
                                            <p:cond delay="897"/>
                                          </p:stCondLst>
                                        </p:cTn>
                                        <p:tgtEl>
                                          <p:spTgt spid="244738"/>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grpId="0" nodeType="clickEffect">
                                  <p:stCondLst>
                                    <p:cond delay="0"/>
                                  </p:stCondLst>
                                  <p:childTnLst>
                                    <p:set>
                                      <p:cBhvr>
                                        <p:cTn id="14" dur="0" fill="hold">
                                          <p:stCondLst>
                                            <p:cond delay="0"/>
                                          </p:stCondLst>
                                        </p:cTn>
                                        <p:tgtEl>
                                          <p:spTgt spid="244739">
                                            <p:txEl>
                                              <p:pRg st="0" end="0"/>
                                            </p:txEl>
                                          </p:spTgt>
                                        </p:tgtEl>
                                        <p:attrNameLst>
                                          <p:attrName>style.visibility</p:attrName>
                                        </p:attrNameLst>
                                      </p:cBhvr>
                                      <p:to>
                                        <p:strVal val="visible"/>
                                      </p:to>
                                    </p:set>
                                    <p:animEffect transition="in" filter="fade">
                                      <p:cBhvr>
                                        <p:cTn id="15" dur="1000"/>
                                        <p:tgtEl>
                                          <p:spTgt spid="244739">
                                            <p:txEl>
                                              <p:pRg st="0" end="0"/>
                                            </p:txEl>
                                          </p:spTgt>
                                        </p:tgtEl>
                                      </p:cBhvr>
                                    </p:animEffect>
                                    <p:anim calcmode="lin" valueType="num">
                                      <p:cBhvr>
                                        <p:cTn id="16" dur="1000" fill="hold"/>
                                        <p:tgtEl>
                                          <p:spTgt spid="244739">
                                            <p:txEl>
                                              <p:pRg st="0" end="0"/>
                                            </p:txEl>
                                          </p:spTgt>
                                        </p:tgtEl>
                                        <p:attrNameLst>
                                          <p:attrName>ppt_x</p:attrName>
                                        </p:attrNameLst>
                                      </p:cBhvr>
                                      <p:tavLst>
                                        <p:tav tm="0">
                                          <p:val>
                                            <p:strVal val="#ppt_x"/>
                                          </p:val>
                                        </p:tav>
                                        <p:tav tm="100000">
                                          <p:val>
                                            <p:strVal val="#ppt_x"/>
                                          </p:val>
                                        </p:tav>
                                      </p:tavLst>
                                    </p:anim>
                                    <p:anim calcmode="lin" valueType="num">
                                      <p:cBhvr>
                                        <p:cTn id="17" dur="897" decel="100000" fill="hold"/>
                                        <p:tgtEl>
                                          <p:spTgt spid="244739">
                                            <p:txEl>
                                              <p:pRg st="0" end="0"/>
                                            </p:txEl>
                                          </p:spTgt>
                                        </p:tgtEl>
                                        <p:attrNameLst>
                                          <p:attrName>ppt_y</p:attrName>
                                        </p:attrNameLst>
                                      </p:cBhvr>
                                      <p:tavLst>
                                        <p:tav tm="0">
                                          <p:val>
                                            <p:strVal val="#ppt_y+1"/>
                                          </p:val>
                                        </p:tav>
                                        <p:tav tm="100000">
                                          <p:val>
                                            <p:strVal val="#ppt_y-.03"/>
                                          </p:val>
                                        </p:tav>
                                      </p:tavLst>
                                    </p:anim>
                                    <p:anim calcmode="lin" valueType="num">
                                      <p:cBhvr>
                                        <p:cTn id="18" dur="97" accel="100000" fill="hold">
                                          <p:stCondLst>
                                            <p:cond delay="897"/>
                                          </p:stCondLst>
                                        </p:cTn>
                                        <p:tgtEl>
                                          <p:spTgt spid="244739">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7" presetClass="entr" presetSubtype="0" fill="hold" grpId="0" nodeType="clickEffect">
                                  <p:stCondLst>
                                    <p:cond delay="0"/>
                                  </p:stCondLst>
                                  <p:childTnLst>
                                    <p:set>
                                      <p:cBhvr>
                                        <p:cTn id="22" dur="0" fill="hold">
                                          <p:stCondLst>
                                            <p:cond delay="0"/>
                                          </p:stCondLst>
                                        </p:cTn>
                                        <p:tgtEl>
                                          <p:spTgt spid="244739">
                                            <p:txEl>
                                              <p:pRg st="1" end="1"/>
                                            </p:txEl>
                                          </p:spTgt>
                                        </p:tgtEl>
                                        <p:attrNameLst>
                                          <p:attrName>style.visibility</p:attrName>
                                        </p:attrNameLst>
                                      </p:cBhvr>
                                      <p:to>
                                        <p:strVal val="visible"/>
                                      </p:to>
                                    </p:set>
                                    <p:animEffect transition="in" filter="fade">
                                      <p:cBhvr>
                                        <p:cTn id="23" dur="1000"/>
                                        <p:tgtEl>
                                          <p:spTgt spid="244739">
                                            <p:txEl>
                                              <p:pRg st="1" end="1"/>
                                            </p:txEl>
                                          </p:spTgt>
                                        </p:tgtEl>
                                      </p:cBhvr>
                                    </p:animEffect>
                                    <p:anim calcmode="lin" valueType="num">
                                      <p:cBhvr>
                                        <p:cTn id="24" dur="1000" fill="hold"/>
                                        <p:tgtEl>
                                          <p:spTgt spid="244739">
                                            <p:txEl>
                                              <p:pRg st="1" end="1"/>
                                            </p:txEl>
                                          </p:spTgt>
                                        </p:tgtEl>
                                        <p:attrNameLst>
                                          <p:attrName>ppt_x</p:attrName>
                                        </p:attrNameLst>
                                      </p:cBhvr>
                                      <p:tavLst>
                                        <p:tav tm="0">
                                          <p:val>
                                            <p:strVal val="#ppt_x"/>
                                          </p:val>
                                        </p:tav>
                                        <p:tav tm="100000">
                                          <p:val>
                                            <p:strVal val="#ppt_x"/>
                                          </p:val>
                                        </p:tav>
                                      </p:tavLst>
                                    </p:anim>
                                    <p:anim calcmode="lin" valueType="num">
                                      <p:cBhvr>
                                        <p:cTn id="25" dur="897" decel="100000" fill="hold"/>
                                        <p:tgtEl>
                                          <p:spTgt spid="244739">
                                            <p:txEl>
                                              <p:pRg st="1" end="1"/>
                                            </p:txEl>
                                          </p:spTgt>
                                        </p:tgtEl>
                                        <p:attrNameLst>
                                          <p:attrName>ppt_y</p:attrName>
                                        </p:attrNameLst>
                                      </p:cBhvr>
                                      <p:tavLst>
                                        <p:tav tm="0">
                                          <p:val>
                                            <p:strVal val="#ppt_y+1"/>
                                          </p:val>
                                        </p:tav>
                                        <p:tav tm="100000">
                                          <p:val>
                                            <p:strVal val="#ppt_y-.03"/>
                                          </p:val>
                                        </p:tav>
                                      </p:tavLst>
                                    </p:anim>
                                    <p:anim calcmode="lin" valueType="num">
                                      <p:cBhvr>
                                        <p:cTn id="26" dur="97" accel="100000" fill="hold">
                                          <p:stCondLst>
                                            <p:cond delay="897"/>
                                          </p:stCondLst>
                                        </p:cTn>
                                        <p:tgtEl>
                                          <p:spTgt spid="244739">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37" presetClass="entr" presetSubtype="0" fill="hold" grpId="0" nodeType="clickEffect">
                                  <p:stCondLst>
                                    <p:cond delay="0"/>
                                  </p:stCondLst>
                                  <p:childTnLst>
                                    <p:set>
                                      <p:cBhvr>
                                        <p:cTn id="30" dur="0" fill="hold">
                                          <p:stCondLst>
                                            <p:cond delay="0"/>
                                          </p:stCondLst>
                                        </p:cTn>
                                        <p:tgtEl>
                                          <p:spTgt spid="244739">
                                            <p:txEl>
                                              <p:pRg st="2" end="2"/>
                                            </p:txEl>
                                          </p:spTgt>
                                        </p:tgtEl>
                                        <p:attrNameLst>
                                          <p:attrName>style.visibility</p:attrName>
                                        </p:attrNameLst>
                                      </p:cBhvr>
                                      <p:to>
                                        <p:strVal val="visible"/>
                                      </p:to>
                                    </p:set>
                                    <p:animEffect transition="in" filter="fade">
                                      <p:cBhvr>
                                        <p:cTn id="31" dur="1000"/>
                                        <p:tgtEl>
                                          <p:spTgt spid="244739">
                                            <p:txEl>
                                              <p:pRg st="2" end="2"/>
                                            </p:txEl>
                                          </p:spTgt>
                                        </p:tgtEl>
                                      </p:cBhvr>
                                    </p:animEffect>
                                    <p:anim calcmode="lin" valueType="num">
                                      <p:cBhvr>
                                        <p:cTn id="32" dur="1000" fill="hold"/>
                                        <p:tgtEl>
                                          <p:spTgt spid="244739">
                                            <p:txEl>
                                              <p:pRg st="2" end="2"/>
                                            </p:txEl>
                                          </p:spTgt>
                                        </p:tgtEl>
                                        <p:attrNameLst>
                                          <p:attrName>ppt_x</p:attrName>
                                        </p:attrNameLst>
                                      </p:cBhvr>
                                      <p:tavLst>
                                        <p:tav tm="0">
                                          <p:val>
                                            <p:strVal val="#ppt_x"/>
                                          </p:val>
                                        </p:tav>
                                        <p:tav tm="100000">
                                          <p:val>
                                            <p:strVal val="#ppt_x"/>
                                          </p:val>
                                        </p:tav>
                                      </p:tavLst>
                                    </p:anim>
                                    <p:anim calcmode="lin" valueType="num">
                                      <p:cBhvr>
                                        <p:cTn id="33" dur="897" decel="100000" fill="hold"/>
                                        <p:tgtEl>
                                          <p:spTgt spid="244739">
                                            <p:txEl>
                                              <p:pRg st="2" end="2"/>
                                            </p:txEl>
                                          </p:spTgt>
                                        </p:tgtEl>
                                        <p:attrNameLst>
                                          <p:attrName>ppt_y</p:attrName>
                                        </p:attrNameLst>
                                      </p:cBhvr>
                                      <p:tavLst>
                                        <p:tav tm="0">
                                          <p:val>
                                            <p:strVal val="#ppt_y+1"/>
                                          </p:val>
                                        </p:tav>
                                        <p:tav tm="100000">
                                          <p:val>
                                            <p:strVal val="#ppt_y-.03"/>
                                          </p:val>
                                        </p:tav>
                                      </p:tavLst>
                                    </p:anim>
                                    <p:anim calcmode="lin" valueType="num">
                                      <p:cBhvr>
                                        <p:cTn id="34" dur="97" accel="100000" fill="hold">
                                          <p:stCondLst>
                                            <p:cond delay="897"/>
                                          </p:stCondLst>
                                        </p:cTn>
                                        <p:tgtEl>
                                          <p:spTgt spid="244739">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37" presetClass="entr" presetSubtype="0" fill="hold" grpId="0" nodeType="clickEffect">
                                  <p:stCondLst>
                                    <p:cond delay="0"/>
                                  </p:stCondLst>
                                  <p:childTnLst>
                                    <p:set>
                                      <p:cBhvr>
                                        <p:cTn id="38" dur="0" fill="hold">
                                          <p:stCondLst>
                                            <p:cond delay="0"/>
                                          </p:stCondLst>
                                        </p:cTn>
                                        <p:tgtEl>
                                          <p:spTgt spid="244739">
                                            <p:txEl>
                                              <p:pRg st="3" end="3"/>
                                            </p:txEl>
                                          </p:spTgt>
                                        </p:tgtEl>
                                        <p:attrNameLst>
                                          <p:attrName>style.visibility</p:attrName>
                                        </p:attrNameLst>
                                      </p:cBhvr>
                                      <p:to>
                                        <p:strVal val="visible"/>
                                      </p:to>
                                    </p:set>
                                    <p:animEffect transition="in" filter="fade">
                                      <p:cBhvr>
                                        <p:cTn id="39" dur="1000"/>
                                        <p:tgtEl>
                                          <p:spTgt spid="244739">
                                            <p:txEl>
                                              <p:pRg st="3" end="3"/>
                                            </p:txEl>
                                          </p:spTgt>
                                        </p:tgtEl>
                                      </p:cBhvr>
                                    </p:animEffect>
                                    <p:anim calcmode="lin" valueType="num">
                                      <p:cBhvr>
                                        <p:cTn id="40" dur="1000" fill="hold"/>
                                        <p:tgtEl>
                                          <p:spTgt spid="244739">
                                            <p:txEl>
                                              <p:pRg st="3" end="3"/>
                                            </p:txEl>
                                          </p:spTgt>
                                        </p:tgtEl>
                                        <p:attrNameLst>
                                          <p:attrName>ppt_x</p:attrName>
                                        </p:attrNameLst>
                                      </p:cBhvr>
                                      <p:tavLst>
                                        <p:tav tm="0">
                                          <p:val>
                                            <p:strVal val="#ppt_x"/>
                                          </p:val>
                                        </p:tav>
                                        <p:tav tm="100000">
                                          <p:val>
                                            <p:strVal val="#ppt_x"/>
                                          </p:val>
                                        </p:tav>
                                      </p:tavLst>
                                    </p:anim>
                                    <p:anim calcmode="lin" valueType="num">
                                      <p:cBhvr>
                                        <p:cTn id="41" dur="897" decel="100000" fill="hold"/>
                                        <p:tgtEl>
                                          <p:spTgt spid="244739">
                                            <p:txEl>
                                              <p:pRg st="3" end="3"/>
                                            </p:txEl>
                                          </p:spTgt>
                                        </p:tgtEl>
                                        <p:attrNameLst>
                                          <p:attrName>ppt_y</p:attrName>
                                        </p:attrNameLst>
                                      </p:cBhvr>
                                      <p:tavLst>
                                        <p:tav tm="0">
                                          <p:val>
                                            <p:strVal val="#ppt_y+1"/>
                                          </p:val>
                                        </p:tav>
                                        <p:tav tm="100000">
                                          <p:val>
                                            <p:strVal val="#ppt_y-.03"/>
                                          </p:val>
                                        </p:tav>
                                      </p:tavLst>
                                    </p:anim>
                                    <p:anim calcmode="lin" valueType="num">
                                      <p:cBhvr>
                                        <p:cTn id="42" dur="97" accel="100000" fill="hold">
                                          <p:stCondLst>
                                            <p:cond delay="897"/>
                                          </p:stCondLst>
                                        </p:cTn>
                                        <p:tgtEl>
                                          <p:spTgt spid="244739">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37" presetClass="entr" presetSubtype="0" fill="hold" grpId="0" nodeType="clickEffect">
                                  <p:stCondLst>
                                    <p:cond delay="0"/>
                                  </p:stCondLst>
                                  <p:childTnLst>
                                    <p:set>
                                      <p:cBhvr>
                                        <p:cTn id="46" dur="0" fill="hold">
                                          <p:stCondLst>
                                            <p:cond delay="0"/>
                                          </p:stCondLst>
                                        </p:cTn>
                                        <p:tgtEl>
                                          <p:spTgt spid="244739">
                                            <p:txEl>
                                              <p:pRg st="4" end="4"/>
                                            </p:txEl>
                                          </p:spTgt>
                                        </p:tgtEl>
                                        <p:attrNameLst>
                                          <p:attrName>style.visibility</p:attrName>
                                        </p:attrNameLst>
                                      </p:cBhvr>
                                      <p:to>
                                        <p:strVal val="visible"/>
                                      </p:to>
                                    </p:set>
                                    <p:animEffect transition="in" filter="fade">
                                      <p:cBhvr>
                                        <p:cTn id="47" dur="1000"/>
                                        <p:tgtEl>
                                          <p:spTgt spid="244739">
                                            <p:txEl>
                                              <p:pRg st="4" end="4"/>
                                            </p:txEl>
                                          </p:spTgt>
                                        </p:tgtEl>
                                      </p:cBhvr>
                                    </p:animEffect>
                                    <p:anim calcmode="lin" valueType="num">
                                      <p:cBhvr>
                                        <p:cTn id="48" dur="1000" fill="hold"/>
                                        <p:tgtEl>
                                          <p:spTgt spid="244739">
                                            <p:txEl>
                                              <p:pRg st="4" end="4"/>
                                            </p:txEl>
                                          </p:spTgt>
                                        </p:tgtEl>
                                        <p:attrNameLst>
                                          <p:attrName>ppt_x</p:attrName>
                                        </p:attrNameLst>
                                      </p:cBhvr>
                                      <p:tavLst>
                                        <p:tav tm="0">
                                          <p:val>
                                            <p:strVal val="#ppt_x"/>
                                          </p:val>
                                        </p:tav>
                                        <p:tav tm="100000">
                                          <p:val>
                                            <p:strVal val="#ppt_x"/>
                                          </p:val>
                                        </p:tav>
                                      </p:tavLst>
                                    </p:anim>
                                    <p:anim calcmode="lin" valueType="num">
                                      <p:cBhvr>
                                        <p:cTn id="49" dur="897" decel="100000" fill="hold"/>
                                        <p:tgtEl>
                                          <p:spTgt spid="244739">
                                            <p:txEl>
                                              <p:pRg st="4" end="4"/>
                                            </p:txEl>
                                          </p:spTgt>
                                        </p:tgtEl>
                                        <p:attrNameLst>
                                          <p:attrName>ppt_y</p:attrName>
                                        </p:attrNameLst>
                                      </p:cBhvr>
                                      <p:tavLst>
                                        <p:tav tm="0">
                                          <p:val>
                                            <p:strVal val="#ppt_y+1"/>
                                          </p:val>
                                        </p:tav>
                                        <p:tav tm="100000">
                                          <p:val>
                                            <p:strVal val="#ppt_y-.03"/>
                                          </p:val>
                                        </p:tav>
                                      </p:tavLst>
                                    </p:anim>
                                    <p:anim calcmode="lin" valueType="num">
                                      <p:cBhvr>
                                        <p:cTn id="50" dur="97" accel="100000" fill="hold">
                                          <p:stCondLst>
                                            <p:cond delay="897"/>
                                          </p:stCondLst>
                                        </p:cTn>
                                        <p:tgtEl>
                                          <p:spTgt spid="244739">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37" presetClass="entr" presetSubtype="0" fill="hold" grpId="0" nodeType="clickEffect">
                                  <p:stCondLst>
                                    <p:cond delay="0"/>
                                  </p:stCondLst>
                                  <p:childTnLst>
                                    <p:set>
                                      <p:cBhvr>
                                        <p:cTn id="54" dur="0" fill="hold">
                                          <p:stCondLst>
                                            <p:cond delay="0"/>
                                          </p:stCondLst>
                                        </p:cTn>
                                        <p:tgtEl>
                                          <p:spTgt spid="244739">
                                            <p:txEl>
                                              <p:pRg st="5" end="5"/>
                                            </p:txEl>
                                          </p:spTgt>
                                        </p:tgtEl>
                                        <p:attrNameLst>
                                          <p:attrName>style.visibility</p:attrName>
                                        </p:attrNameLst>
                                      </p:cBhvr>
                                      <p:to>
                                        <p:strVal val="visible"/>
                                      </p:to>
                                    </p:set>
                                    <p:animEffect transition="in" filter="fade">
                                      <p:cBhvr>
                                        <p:cTn id="55" dur="1000"/>
                                        <p:tgtEl>
                                          <p:spTgt spid="244739">
                                            <p:txEl>
                                              <p:pRg st="5" end="5"/>
                                            </p:txEl>
                                          </p:spTgt>
                                        </p:tgtEl>
                                      </p:cBhvr>
                                    </p:animEffect>
                                    <p:anim calcmode="lin" valueType="num">
                                      <p:cBhvr>
                                        <p:cTn id="56" dur="1000" fill="hold"/>
                                        <p:tgtEl>
                                          <p:spTgt spid="244739">
                                            <p:txEl>
                                              <p:pRg st="5" end="5"/>
                                            </p:txEl>
                                          </p:spTgt>
                                        </p:tgtEl>
                                        <p:attrNameLst>
                                          <p:attrName>ppt_x</p:attrName>
                                        </p:attrNameLst>
                                      </p:cBhvr>
                                      <p:tavLst>
                                        <p:tav tm="0">
                                          <p:val>
                                            <p:strVal val="#ppt_x"/>
                                          </p:val>
                                        </p:tav>
                                        <p:tav tm="100000">
                                          <p:val>
                                            <p:strVal val="#ppt_x"/>
                                          </p:val>
                                        </p:tav>
                                      </p:tavLst>
                                    </p:anim>
                                    <p:anim calcmode="lin" valueType="num">
                                      <p:cBhvr>
                                        <p:cTn id="57" dur="897" decel="100000" fill="hold"/>
                                        <p:tgtEl>
                                          <p:spTgt spid="244739">
                                            <p:txEl>
                                              <p:pRg st="5" end="5"/>
                                            </p:txEl>
                                          </p:spTgt>
                                        </p:tgtEl>
                                        <p:attrNameLst>
                                          <p:attrName>ppt_y</p:attrName>
                                        </p:attrNameLst>
                                      </p:cBhvr>
                                      <p:tavLst>
                                        <p:tav tm="0">
                                          <p:val>
                                            <p:strVal val="#ppt_y+1"/>
                                          </p:val>
                                        </p:tav>
                                        <p:tav tm="100000">
                                          <p:val>
                                            <p:strVal val="#ppt_y-.03"/>
                                          </p:val>
                                        </p:tav>
                                      </p:tavLst>
                                    </p:anim>
                                    <p:anim calcmode="lin" valueType="num">
                                      <p:cBhvr>
                                        <p:cTn id="58" dur="97" accel="100000" fill="hold">
                                          <p:stCondLst>
                                            <p:cond delay="897"/>
                                          </p:stCondLst>
                                        </p:cTn>
                                        <p:tgtEl>
                                          <p:spTgt spid="244739">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37" presetClass="entr" presetSubtype="0" fill="hold" grpId="0" nodeType="clickEffect">
                                  <p:stCondLst>
                                    <p:cond delay="0"/>
                                  </p:stCondLst>
                                  <p:childTnLst>
                                    <p:set>
                                      <p:cBhvr>
                                        <p:cTn id="62" dur="0" fill="hold">
                                          <p:stCondLst>
                                            <p:cond delay="0"/>
                                          </p:stCondLst>
                                        </p:cTn>
                                        <p:tgtEl>
                                          <p:spTgt spid="244739">
                                            <p:txEl>
                                              <p:pRg st="6" end="6"/>
                                            </p:txEl>
                                          </p:spTgt>
                                        </p:tgtEl>
                                        <p:attrNameLst>
                                          <p:attrName>style.visibility</p:attrName>
                                        </p:attrNameLst>
                                      </p:cBhvr>
                                      <p:to>
                                        <p:strVal val="visible"/>
                                      </p:to>
                                    </p:set>
                                    <p:animEffect transition="in" filter="fade">
                                      <p:cBhvr>
                                        <p:cTn id="63" dur="1000"/>
                                        <p:tgtEl>
                                          <p:spTgt spid="244739">
                                            <p:txEl>
                                              <p:pRg st="6" end="6"/>
                                            </p:txEl>
                                          </p:spTgt>
                                        </p:tgtEl>
                                      </p:cBhvr>
                                    </p:animEffect>
                                    <p:anim calcmode="lin" valueType="num">
                                      <p:cBhvr>
                                        <p:cTn id="64" dur="1000" fill="hold"/>
                                        <p:tgtEl>
                                          <p:spTgt spid="244739">
                                            <p:txEl>
                                              <p:pRg st="6" end="6"/>
                                            </p:txEl>
                                          </p:spTgt>
                                        </p:tgtEl>
                                        <p:attrNameLst>
                                          <p:attrName>ppt_x</p:attrName>
                                        </p:attrNameLst>
                                      </p:cBhvr>
                                      <p:tavLst>
                                        <p:tav tm="0">
                                          <p:val>
                                            <p:strVal val="#ppt_x"/>
                                          </p:val>
                                        </p:tav>
                                        <p:tav tm="100000">
                                          <p:val>
                                            <p:strVal val="#ppt_x"/>
                                          </p:val>
                                        </p:tav>
                                      </p:tavLst>
                                    </p:anim>
                                    <p:anim calcmode="lin" valueType="num">
                                      <p:cBhvr>
                                        <p:cTn id="65" dur="897" decel="100000" fill="hold"/>
                                        <p:tgtEl>
                                          <p:spTgt spid="244739">
                                            <p:txEl>
                                              <p:pRg st="6" end="6"/>
                                            </p:txEl>
                                          </p:spTgt>
                                        </p:tgtEl>
                                        <p:attrNameLst>
                                          <p:attrName>ppt_y</p:attrName>
                                        </p:attrNameLst>
                                      </p:cBhvr>
                                      <p:tavLst>
                                        <p:tav tm="0">
                                          <p:val>
                                            <p:strVal val="#ppt_y+1"/>
                                          </p:val>
                                        </p:tav>
                                        <p:tav tm="100000">
                                          <p:val>
                                            <p:strVal val="#ppt_y-.03"/>
                                          </p:val>
                                        </p:tav>
                                      </p:tavLst>
                                    </p:anim>
                                    <p:anim calcmode="lin" valueType="num">
                                      <p:cBhvr>
                                        <p:cTn id="66" dur="97" accel="100000" fill="hold">
                                          <p:stCondLst>
                                            <p:cond delay="897"/>
                                          </p:stCondLst>
                                        </p:cTn>
                                        <p:tgtEl>
                                          <p:spTgt spid="244739">
                                            <p:txEl>
                                              <p:pRg st="6" end="6"/>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4738" grpId="0" autoUpdateAnimBg="0"/>
      <p:bldP spid="244739"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标题 1"/>
          <p:cNvSpPr>
            <a:spLocks noGrp="1"/>
          </p:cNvSpPr>
          <p:nvPr>
            <p:ph type="ctrTitle"/>
          </p:nvPr>
        </p:nvSpPr>
        <p:spPr/>
        <p:txBody>
          <a:bodyPr/>
          <a:lstStyle/>
          <a:p>
            <a:r>
              <a:rPr lang="zh-CN" altLang="en-US" smtClean="0">
                <a:latin typeface="方正舒体"/>
                <a:ea typeface="方正舒体"/>
                <a:cs typeface="方正舒体"/>
              </a:rPr>
              <a:t>合理</a:t>
            </a:r>
            <a:r>
              <a:rPr lang="zh-CN" altLang="en-US" smtClean="0"/>
              <a:t>用</a:t>
            </a:r>
            <a:r>
              <a:rPr lang="zh-CN" altLang="en-US" smtClean="0">
                <a:solidFill>
                  <a:srgbClr val="FF0000"/>
                </a:solidFill>
              </a:rPr>
              <a:t>血</a:t>
            </a:r>
            <a:r>
              <a:rPr lang="zh-CN" altLang="en-US" smtClean="0"/>
              <a:t>的定义与</a:t>
            </a:r>
            <a:r>
              <a:rPr lang="zh-CN" altLang="en-US" smtClean="0">
                <a:ea typeface="华文行楷" pitchFamily="2" charset="-122"/>
              </a:rPr>
              <a:t>范畴</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2"/>
          <p:cNvSpPr>
            <a:spLocks noGrp="1" noChangeArrowheads="1"/>
          </p:cNvSpPr>
          <p:nvPr>
            <p:ph type="title"/>
          </p:nvPr>
        </p:nvSpPr>
        <p:spPr/>
        <p:txBody>
          <a:bodyPr/>
          <a:lstStyle/>
          <a:p>
            <a:r>
              <a:rPr lang="zh-CN" altLang="en-US" sz="2800" smtClean="0"/>
              <a:t>手术情况及简介</a:t>
            </a:r>
          </a:p>
        </p:txBody>
      </p:sp>
      <p:sp>
        <p:nvSpPr>
          <p:cNvPr id="83970" name="Rectangle 3"/>
          <p:cNvSpPr>
            <a:spLocks noGrp="1" noChangeArrowheads="1"/>
          </p:cNvSpPr>
          <p:nvPr>
            <p:ph idx="1"/>
          </p:nvPr>
        </p:nvSpPr>
        <p:spPr/>
        <p:txBody>
          <a:bodyPr/>
          <a:lstStyle/>
          <a:p>
            <a:r>
              <a:rPr lang="zh-CN" altLang="en-US" sz="2000" smtClean="0"/>
              <a:t>患者于</a:t>
            </a:r>
            <a:r>
              <a:rPr lang="en-US" altLang="zh-CN" sz="2000" smtClean="0"/>
              <a:t>2013-9-3 13:00</a:t>
            </a:r>
            <a:r>
              <a:rPr lang="zh-CN" altLang="en-US" sz="2000" smtClean="0"/>
              <a:t>行盆腔肿物切除、乙状结肠造瘘术麻醉成功后 ，依次切开腹壁各层入腹 ，见肿物位于骶骨前方、子宫及直肠后方，椭圆形，肿瘤包膜完整，直径约</a:t>
            </a:r>
            <a:r>
              <a:rPr lang="en-US" altLang="zh-CN" sz="2000" smtClean="0"/>
              <a:t>10cm</a:t>
            </a:r>
            <a:r>
              <a:rPr lang="zh-CN" altLang="en-US" sz="2000" smtClean="0"/>
              <a:t>，质硬，血供丰富。沿肿物两侧包膜剥离，骶骨前创面广泛渗血，以止血材料及宫纱压迫止血，术中出血</a:t>
            </a:r>
            <a:r>
              <a:rPr lang="en-US" altLang="zh-CN" sz="2000" smtClean="0"/>
              <a:t>3800ml</a:t>
            </a:r>
            <a:r>
              <a:rPr lang="zh-CN" altLang="en-US" sz="2000" smtClean="0"/>
              <a:t>，尿量</a:t>
            </a:r>
            <a:r>
              <a:rPr lang="en-US" altLang="zh-CN" sz="2000" smtClean="0"/>
              <a:t>800ml</a:t>
            </a:r>
            <a:r>
              <a:rPr lang="zh-CN" altLang="en-US" sz="2000" smtClean="0"/>
              <a:t> </a:t>
            </a:r>
            <a:r>
              <a:rPr lang="en-US" altLang="zh-CN" sz="2000" smtClean="0"/>
              <a:t>.</a:t>
            </a:r>
            <a:r>
              <a:rPr lang="zh-CN" altLang="en-US" sz="2000" smtClean="0"/>
              <a:t>给予输注</a:t>
            </a:r>
            <a:r>
              <a:rPr lang="en-US" altLang="zh-CN" sz="2000" smtClean="0"/>
              <a:t>18U</a:t>
            </a:r>
            <a:r>
              <a:rPr lang="zh-CN" altLang="en-US" sz="2000" smtClean="0"/>
              <a:t>红细胞、</a:t>
            </a:r>
            <a:r>
              <a:rPr lang="en-US" altLang="zh-CN" sz="2000" smtClean="0"/>
              <a:t>18U</a:t>
            </a:r>
            <a:r>
              <a:rPr lang="zh-CN" altLang="en-US" sz="2000" smtClean="0"/>
              <a:t>血浆</a:t>
            </a:r>
            <a:r>
              <a:rPr lang="en-US" altLang="zh-CN" sz="2000" smtClean="0"/>
              <a:t>.</a:t>
            </a:r>
            <a:r>
              <a:rPr lang="zh-CN" altLang="en-US" sz="2000" smtClean="0"/>
              <a:t>患者目前生命体征平稳。</a:t>
            </a:r>
            <a:endParaRPr lang="en-US" altLang="zh-CN" sz="2000" smtClean="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2"/>
          <p:cNvSpPr>
            <a:spLocks noGrp="1" noChangeArrowheads="1"/>
          </p:cNvSpPr>
          <p:nvPr>
            <p:ph type="title"/>
          </p:nvPr>
        </p:nvSpPr>
        <p:spPr/>
        <p:txBody>
          <a:bodyPr/>
          <a:lstStyle/>
          <a:p>
            <a:r>
              <a:rPr lang="zh-CN" altLang="en-US" sz="2800" smtClean="0"/>
              <a:t>检测项目</a:t>
            </a:r>
          </a:p>
        </p:txBody>
      </p:sp>
      <p:graphicFrame>
        <p:nvGraphicFramePr>
          <p:cNvPr id="246787" name="Group 3"/>
          <p:cNvGraphicFramePr>
            <a:graphicFrameLocks noGrp="1"/>
          </p:cNvGraphicFramePr>
          <p:nvPr/>
        </p:nvGraphicFramePr>
        <p:xfrm>
          <a:off x="250825" y="1341438"/>
          <a:ext cx="8569325" cy="4306887"/>
        </p:xfrm>
        <a:graphic>
          <a:graphicData uri="http://schemas.openxmlformats.org/drawingml/2006/table">
            <a:tbl>
              <a:tblPr/>
              <a:tblGrid>
                <a:gridCol w="985838"/>
                <a:gridCol w="911225"/>
                <a:gridCol w="558800"/>
                <a:gridCol w="558800"/>
                <a:gridCol w="639762"/>
                <a:gridCol w="585788"/>
                <a:gridCol w="625475"/>
                <a:gridCol w="612775"/>
                <a:gridCol w="639762"/>
                <a:gridCol w="571500"/>
                <a:gridCol w="638175"/>
                <a:gridCol w="598488"/>
                <a:gridCol w="642937"/>
              </a:tblGrid>
              <a:tr h="555666">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900" b="1" i="0" u="none" strike="noStrike" cap="none" normalizeH="0" baseline="0" smtClean="0">
                          <a:ln>
                            <a:noFill/>
                          </a:ln>
                          <a:solidFill>
                            <a:srgbClr val="FFFFFF"/>
                          </a:solidFill>
                          <a:effectLst/>
                          <a:latin typeface="Calibri" pitchFamily="34" charset="0"/>
                          <a:ea typeface="宋体" pitchFamily="2" charset="-122"/>
                        </a:rPr>
                        <a:t>检验项目</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900" b="1" i="0" u="none" strike="noStrike" cap="none" normalizeH="0" baseline="0" smtClean="0">
                          <a:ln>
                            <a:noFill/>
                          </a:ln>
                          <a:solidFill>
                            <a:srgbClr val="FFFFFF"/>
                          </a:solidFill>
                          <a:effectLst/>
                          <a:latin typeface="Calibri" pitchFamily="34" charset="0"/>
                          <a:ea typeface="宋体" pitchFamily="2" charset="-122"/>
                        </a:rPr>
                        <a:t>正常值</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FFFFFF"/>
                          </a:solidFill>
                          <a:effectLst/>
                          <a:latin typeface="Calibri" pitchFamily="34" charset="0"/>
                          <a:ea typeface="宋体" pitchFamily="2" charset="-122"/>
                        </a:rPr>
                        <a:t>2013-8-26</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FFFFFF"/>
                          </a:solidFill>
                          <a:effectLst/>
                          <a:latin typeface="Calibri" pitchFamily="34" charset="0"/>
                          <a:ea typeface="宋体" pitchFamily="2" charset="-122"/>
                        </a:rPr>
                        <a:t>2013-9-3 15:36</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FFFFFF"/>
                          </a:solidFill>
                          <a:effectLst/>
                          <a:latin typeface="Calibri" pitchFamily="34" charset="0"/>
                          <a:ea typeface="宋体" pitchFamily="2" charset="-122"/>
                        </a:rPr>
                        <a:t>2013-9-3 17:17</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FFFFFF"/>
                          </a:solidFill>
                          <a:effectLst/>
                          <a:latin typeface="Calibri" pitchFamily="34" charset="0"/>
                          <a:ea typeface="宋体" pitchFamily="2" charset="-122"/>
                        </a:rPr>
                        <a:t>2013-9-4 13:18</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FFFFFF"/>
                          </a:solidFill>
                          <a:effectLst/>
                          <a:latin typeface="Calibri" pitchFamily="34" charset="0"/>
                          <a:ea typeface="宋体" pitchFamily="2" charset="-122"/>
                        </a:rPr>
                        <a:t>2013-9-6 7:48</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FFFFFF"/>
                          </a:solidFill>
                          <a:effectLst/>
                          <a:latin typeface="Calibri" pitchFamily="34" charset="0"/>
                          <a:ea typeface="宋体" pitchFamily="2" charset="-122"/>
                        </a:rPr>
                        <a:t>2013-9-7 7:36</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FFFFFF"/>
                          </a:solidFill>
                          <a:effectLst/>
                          <a:latin typeface="Calibri" pitchFamily="34" charset="0"/>
                          <a:ea typeface="宋体" pitchFamily="2" charset="-122"/>
                        </a:rPr>
                        <a:t>2013-9-9 7:35</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FFFFFF"/>
                          </a:solidFill>
                          <a:effectLst/>
                          <a:latin typeface="Calibri" pitchFamily="34" charset="0"/>
                          <a:ea typeface="宋体" pitchFamily="2" charset="-122"/>
                        </a:rPr>
                        <a:t>2013-9-10 7:24</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FFFFFF"/>
                          </a:solidFill>
                          <a:effectLst/>
                          <a:latin typeface="Calibri" pitchFamily="34" charset="0"/>
                          <a:ea typeface="宋体" pitchFamily="2" charset="-122"/>
                        </a:rPr>
                        <a:t>2013-9-14 7:36</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FFFFFF"/>
                          </a:solidFill>
                          <a:effectLst/>
                          <a:latin typeface="Calibri" pitchFamily="34" charset="0"/>
                          <a:ea typeface="宋体" pitchFamily="2" charset="-122"/>
                        </a:rPr>
                        <a:t>2013-9-18 7:36</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FFFFFF"/>
                          </a:solidFill>
                          <a:effectLst/>
                          <a:latin typeface="Calibri" pitchFamily="34" charset="0"/>
                          <a:ea typeface="宋体" pitchFamily="2" charset="-122"/>
                        </a:rPr>
                        <a:t>2013-9-22 6:40</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r>
              <a:tr h="503275">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900" b="1" i="0" u="none" strike="noStrike" cap="none" normalizeH="0" baseline="0" smtClean="0">
                          <a:ln>
                            <a:noFill/>
                          </a:ln>
                          <a:solidFill>
                            <a:srgbClr val="000000"/>
                          </a:solidFill>
                          <a:effectLst/>
                          <a:latin typeface="Calibri" pitchFamily="34" charset="0"/>
                          <a:ea typeface="宋体" pitchFamily="2" charset="-122"/>
                        </a:rPr>
                        <a:t>血红蛋白</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137-179/116-155 </a:t>
                      </a:r>
                      <a:r>
                        <a:rPr kumimoji="0" lang="zh-CN" altLang="en-US" sz="900" b="1" i="0" u="none" strike="noStrike" cap="none" normalizeH="0" baseline="0" smtClean="0">
                          <a:ln>
                            <a:noFill/>
                          </a:ln>
                          <a:solidFill>
                            <a:srgbClr val="000000"/>
                          </a:solidFill>
                          <a:effectLst/>
                          <a:latin typeface="Calibri" pitchFamily="34" charset="0"/>
                          <a:ea typeface="宋体" pitchFamily="2" charset="-122"/>
                        </a:rPr>
                        <a:t>（</a:t>
                      </a:r>
                      <a:r>
                        <a:rPr kumimoji="0" lang="en-US" altLang="zh-CN" sz="900" b="1" i="0" u="none" strike="noStrike" cap="none" normalizeH="0" baseline="0" smtClean="0">
                          <a:ln>
                            <a:noFill/>
                          </a:ln>
                          <a:solidFill>
                            <a:srgbClr val="000000"/>
                          </a:solidFill>
                          <a:effectLst/>
                          <a:latin typeface="Calibri" pitchFamily="34" charset="0"/>
                          <a:ea typeface="宋体" pitchFamily="2" charset="-122"/>
                        </a:rPr>
                        <a:t>g/L</a:t>
                      </a:r>
                      <a:r>
                        <a:rPr kumimoji="0" lang="zh-CN" altLang="en-US" sz="900" b="1" i="0" u="none" strike="noStrike" cap="none" normalizeH="0" baseline="0" smtClean="0">
                          <a:ln>
                            <a:noFill/>
                          </a:ln>
                          <a:solidFill>
                            <a:srgbClr val="000000"/>
                          </a:solidFill>
                          <a:effectLst/>
                          <a:latin typeface="Calibri" pitchFamily="34" charset="0"/>
                          <a:ea typeface="宋体" pitchFamily="2" charset="-122"/>
                        </a:rPr>
                        <a:t>）</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119</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122</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117</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99</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92 </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111 </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102</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89</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98</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86</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86</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r>
              <a:tr h="36674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900" b="1" i="0" u="none" strike="noStrike" cap="none" normalizeH="0" baseline="0" smtClean="0">
                          <a:ln>
                            <a:noFill/>
                          </a:ln>
                          <a:solidFill>
                            <a:srgbClr val="000000"/>
                          </a:solidFill>
                          <a:effectLst/>
                          <a:latin typeface="Calibri" pitchFamily="34" charset="0"/>
                          <a:ea typeface="宋体" pitchFamily="2" charset="-122"/>
                        </a:rPr>
                        <a:t>红细胞计数</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4.3-5.9/3.9-5.2 (10^12/L)</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4.33</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4.17</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3.99</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3.51 </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3.15 </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3.81 </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3.65</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3.09</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3.47</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3.2</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3.23</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r>
              <a:tr h="365152">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900" b="1" i="0" u="none" strike="noStrike" cap="none" normalizeH="0" baseline="0" smtClean="0">
                          <a:ln>
                            <a:noFill/>
                          </a:ln>
                          <a:solidFill>
                            <a:srgbClr val="000000"/>
                          </a:solidFill>
                          <a:effectLst/>
                          <a:latin typeface="Calibri" pitchFamily="34" charset="0"/>
                          <a:ea typeface="宋体" pitchFamily="2" charset="-122"/>
                        </a:rPr>
                        <a:t>白细胞计数</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3.5-10(10^9/L)</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4.84</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5.44</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17.8</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17.36</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7.31</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8.54</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7.28</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9.21</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8.54</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8.26</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6.33</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r>
              <a:tr h="228617">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900" b="1" i="0" u="none" strike="noStrike" cap="none" normalizeH="0" baseline="0" smtClean="0">
                          <a:ln>
                            <a:noFill/>
                          </a:ln>
                          <a:solidFill>
                            <a:srgbClr val="000000"/>
                          </a:solidFill>
                          <a:effectLst/>
                          <a:latin typeface="Calibri" pitchFamily="34" charset="0"/>
                          <a:ea typeface="宋体" pitchFamily="2" charset="-122"/>
                        </a:rPr>
                        <a:t>中性粒细胞</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endParaRPr kumimoji="0" lang="zh-CN" altLang="en-US" sz="900" b="1" i="0" u="none" strike="noStrike" cap="none" normalizeH="0" baseline="0" smtClean="0">
                        <a:ln>
                          <a:noFill/>
                        </a:ln>
                        <a:solidFill>
                          <a:srgbClr val="000000"/>
                        </a:solidFill>
                        <a:effectLst/>
                        <a:latin typeface="Calibri" pitchFamily="34" charset="0"/>
                        <a:ea typeface="宋体" pitchFamily="2" charset="-122"/>
                      </a:endParaRP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0.304</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0.864</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0.922</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0.956</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0.848</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0.798</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0.747</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0.729</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0.738</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0.757</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0.678</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r>
              <a:tr h="228617">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900" b="1" i="0" u="none" strike="noStrike" cap="none" normalizeH="0" baseline="0" smtClean="0">
                          <a:ln>
                            <a:noFill/>
                          </a:ln>
                          <a:solidFill>
                            <a:srgbClr val="000000"/>
                          </a:solidFill>
                          <a:effectLst/>
                          <a:latin typeface="Calibri" pitchFamily="34" charset="0"/>
                          <a:ea typeface="宋体" pitchFamily="2" charset="-122"/>
                        </a:rPr>
                        <a:t>淋巴细胞</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endParaRPr kumimoji="0" lang="zh-CN" altLang="en-US" sz="900" b="1" i="0" u="none" strike="noStrike" cap="none" normalizeH="0" baseline="0" smtClean="0">
                        <a:ln>
                          <a:noFill/>
                        </a:ln>
                        <a:solidFill>
                          <a:srgbClr val="000000"/>
                        </a:solidFill>
                        <a:effectLst/>
                        <a:latin typeface="Calibri" pitchFamily="34" charset="0"/>
                        <a:ea typeface="宋体" pitchFamily="2" charset="-122"/>
                      </a:endParaRP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0.421</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0.107</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0.031</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0.031</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0.083</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0.093</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0.147</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0.117</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0.129</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0.12</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0.152</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r>
              <a:tr h="228617">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900" b="1" i="0" u="none" strike="noStrike" cap="none" normalizeH="0" baseline="0" smtClean="0">
                          <a:ln>
                            <a:noFill/>
                          </a:ln>
                          <a:solidFill>
                            <a:srgbClr val="000000"/>
                          </a:solidFill>
                          <a:effectLst/>
                          <a:latin typeface="Calibri" pitchFamily="34" charset="0"/>
                          <a:ea typeface="宋体" pitchFamily="2" charset="-122"/>
                        </a:rPr>
                        <a:t>平均红细胞体积</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80-100 (fl)</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85</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84.7</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82.2</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81.2</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86.7</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86.1</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82.5</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83.2</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84.1</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82.2</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81.4</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r>
              <a:tr h="365787">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900" b="1" i="0" u="none" strike="noStrike" cap="none" normalizeH="0" baseline="0" smtClean="0">
                          <a:ln>
                            <a:noFill/>
                          </a:ln>
                          <a:solidFill>
                            <a:srgbClr val="000000"/>
                          </a:solidFill>
                          <a:effectLst/>
                          <a:latin typeface="Calibri" pitchFamily="34" charset="0"/>
                          <a:ea typeface="宋体" pitchFamily="2" charset="-122"/>
                        </a:rPr>
                        <a:t>平均红细胞血红蛋白量</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pg</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27.5</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29.3</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29.3</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28.2</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29.2</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29.1</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27.9</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28.8</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28.2</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26.9</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26.6</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r>
              <a:tr h="36674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900" b="1" i="0" u="none" strike="noStrike" cap="none" normalizeH="0" baseline="0" smtClean="0">
                          <a:ln>
                            <a:noFill/>
                          </a:ln>
                          <a:solidFill>
                            <a:srgbClr val="000000"/>
                          </a:solidFill>
                          <a:effectLst/>
                          <a:latin typeface="Calibri" pitchFamily="34" charset="0"/>
                          <a:ea typeface="宋体" pitchFamily="2" charset="-122"/>
                        </a:rPr>
                        <a:t>平均红细胞血红蛋白浓度</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g/L</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323</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346</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357</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347</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337</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338</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339</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346</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336</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327</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327</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r>
              <a:tr h="365787">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900" b="1" i="0" u="none" strike="noStrike" cap="none" normalizeH="0" baseline="0" smtClean="0">
                          <a:ln>
                            <a:noFill/>
                          </a:ln>
                          <a:solidFill>
                            <a:srgbClr val="000000"/>
                          </a:solidFill>
                          <a:effectLst/>
                          <a:latin typeface="Calibri" pitchFamily="34" charset="0"/>
                          <a:ea typeface="宋体" pitchFamily="2" charset="-122"/>
                        </a:rPr>
                        <a:t>血小板计数</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100~300(10^9/L)</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214</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80 </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84 </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83 </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107</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148</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134</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192</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515</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645</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740</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r>
              <a:tr h="228617">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900" b="1" i="0" u="none" strike="noStrike" cap="none" normalizeH="0" baseline="0" smtClean="0">
                          <a:ln>
                            <a:noFill/>
                          </a:ln>
                          <a:solidFill>
                            <a:srgbClr val="000000"/>
                          </a:solidFill>
                          <a:effectLst/>
                          <a:latin typeface="Calibri" pitchFamily="34" charset="0"/>
                          <a:ea typeface="宋体" pitchFamily="2" charset="-122"/>
                        </a:rPr>
                        <a:t>平均血小板体积</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fl</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11.1</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9.9</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11.2</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11.1</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11.8</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11.4</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10.7</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10.7</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10.3</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10.1</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9.7</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r>
              <a:tr h="503275">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900" b="1" i="0" u="none" strike="noStrike" cap="none" normalizeH="0" baseline="0" smtClean="0">
                          <a:ln>
                            <a:noFill/>
                          </a:ln>
                          <a:solidFill>
                            <a:srgbClr val="000000"/>
                          </a:solidFill>
                          <a:effectLst/>
                          <a:latin typeface="Calibri" pitchFamily="34" charset="0"/>
                          <a:ea typeface="宋体" pitchFamily="2" charset="-122"/>
                        </a:rPr>
                        <a:t>血小板体积分布宽度</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endParaRPr kumimoji="0" lang="zh-CN" altLang="en-US" sz="900" b="1" i="0" u="none" strike="noStrike" cap="none" normalizeH="0" baseline="0" smtClean="0">
                        <a:ln>
                          <a:noFill/>
                        </a:ln>
                        <a:solidFill>
                          <a:srgbClr val="000000"/>
                        </a:solidFill>
                        <a:effectLst/>
                        <a:latin typeface="Calibri" pitchFamily="34" charset="0"/>
                        <a:ea typeface="宋体" pitchFamily="2" charset="-122"/>
                      </a:endParaRP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12.6</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12.4</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14.2</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13.6</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16.1</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14.5</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12.4</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12.7</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11.5</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11.1</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900" b="1" i="0" u="none" strike="noStrike" cap="none" normalizeH="0" baseline="0" smtClean="0">
                          <a:ln>
                            <a:noFill/>
                          </a:ln>
                          <a:solidFill>
                            <a:srgbClr val="000000"/>
                          </a:solidFill>
                          <a:effectLst/>
                          <a:latin typeface="Calibri" pitchFamily="34" charset="0"/>
                          <a:ea typeface="宋体" pitchFamily="2" charset="-122"/>
                        </a:rPr>
                        <a:t>10.5</a:t>
                      </a:r>
                    </a:p>
                  </a:txBody>
                  <a:tcPr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r>
            </a:tbl>
          </a:graphicData>
        </a:graphic>
      </p:graphicFrame>
      <p:sp>
        <p:nvSpPr>
          <p:cNvPr id="85178" name="AutoShape 497"/>
          <p:cNvSpPr>
            <a:spLocks/>
          </p:cNvSpPr>
          <p:nvPr/>
        </p:nvSpPr>
        <p:spPr bwMode="auto">
          <a:xfrm>
            <a:off x="828675" y="6122988"/>
            <a:ext cx="2011363" cy="690562"/>
          </a:xfrm>
          <a:prstGeom prst="borderCallout1">
            <a:avLst>
              <a:gd name="adj1" fmla="val 16546"/>
              <a:gd name="adj2" fmla="val 103787"/>
              <a:gd name="adj3" fmla="val -102204"/>
              <a:gd name="adj4" fmla="val 111741"/>
            </a:avLst>
          </a:prstGeom>
          <a:solidFill>
            <a:schemeClr val="accent1"/>
          </a:solidFill>
          <a:ln w="9525">
            <a:solidFill>
              <a:schemeClr val="tx1"/>
            </a:solidFill>
            <a:miter lim="800000"/>
            <a:headEnd/>
            <a:tailEnd/>
          </a:ln>
        </p:spPr>
        <p:txBody>
          <a:bodyPr/>
          <a:lstStyle/>
          <a:p>
            <a:pPr algn="ctr">
              <a:buFont typeface="Arial" charset="0"/>
              <a:buNone/>
            </a:pPr>
            <a:r>
              <a:rPr lang="zh-CN" altLang="en-US" sz="1400" b="1">
                <a:solidFill>
                  <a:schemeClr val="tx2"/>
                </a:solidFill>
              </a:rPr>
              <a:t>术中输注红细胞</a:t>
            </a:r>
            <a:r>
              <a:rPr lang="en-US" altLang="zh-CN" sz="1400" b="1">
                <a:solidFill>
                  <a:schemeClr val="tx2"/>
                </a:solidFill>
              </a:rPr>
              <a:t>18u,</a:t>
            </a:r>
            <a:r>
              <a:rPr lang="zh-CN" altLang="en-US" sz="1400" b="1">
                <a:solidFill>
                  <a:schemeClr val="tx2"/>
                </a:solidFill>
              </a:rPr>
              <a:t>血浆</a:t>
            </a:r>
            <a:r>
              <a:rPr lang="en-US" altLang="zh-CN" sz="1400" b="1">
                <a:solidFill>
                  <a:schemeClr val="tx2"/>
                </a:solidFill>
              </a:rPr>
              <a:t>1800ml,</a:t>
            </a:r>
            <a:r>
              <a:rPr lang="zh-CN" altLang="en-US" sz="1400" b="1">
                <a:solidFill>
                  <a:schemeClr val="tx2"/>
                </a:solidFill>
              </a:rPr>
              <a:t>冷沉淀</a:t>
            </a:r>
            <a:r>
              <a:rPr lang="en-US" altLang="zh-CN" sz="1400" b="1">
                <a:solidFill>
                  <a:schemeClr val="tx2"/>
                </a:solidFill>
              </a:rPr>
              <a:t>4u</a:t>
            </a:r>
          </a:p>
        </p:txBody>
      </p:sp>
      <p:sp>
        <p:nvSpPr>
          <p:cNvPr id="85179" name="AutoShape 498"/>
          <p:cNvSpPr>
            <a:spLocks/>
          </p:cNvSpPr>
          <p:nvPr/>
        </p:nvSpPr>
        <p:spPr bwMode="auto">
          <a:xfrm>
            <a:off x="3203575" y="6165850"/>
            <a:ext cx="914400" cy="609600"/>
          </a:xfrm>
          <a:prstGeom prst="borderCallout1">
            <a:avLst>
              <a:gd name="adj1" fmla="val 18750"/>
              <a:gd name="adj2" fmla="val 108333"/>
              <a:gd name="adj3" fmla="val -129269"/>
              <a:gd name="adj4" fmla="val 117708"/>
            </a:avLst>
          </a:prstGeom>
          <a:solidFill>
            <a:schemeClr val="accent1"/>
          </a:solidFill>
          <a:ln w="9525">
            <a:solidFill>
              <a:schemeClr val="tx1"/>
            </a:solidFill>
            <a:miter lim="800000"/>
            <a:headEnd/>
            <a:tailEnd/>
          </a:ln>
        </p:spPr>
        <p:txBody>
          <a:bodyPr/>
          <a:lstStyle/>
          <a:p>
            <a:pPr algn="ctr">
              <a:buFont typeface="Arial" charset="0"/>
              <a:buNone/>
            </a:pPr>
            <a:r>
              <a:rPr lang="zh-CN" altLang="en-US" sz="1400" b="1">
                <a:solidFill>
                  <a:schemeClr val="tx2"/>
                </a:solidFill>
              </a:rPr>
              <a:t>输注血小板1U</a:t>
            </a:r>
          </a:p>
        </p:txBody>
      </p:sp>
      <p:sp>
        <p:nvSpPr>
          <p:cNvPr id="85180" name="AutoShape 499"/>
          <p:cNvSpPr>
            <a:spLocks/>
          </p:cNvSpPr>
          <p:nvPr/>
        </p:nvSpPr>
        <p:spPr bwMode="auto">
          <a:xfrm>
            <a:off x="4860925" y="6308725"/>
            <a:ext cx="935038" cy="504825"/>
          </a:xfrm>
          <a:prstGeom prst="borderCallout1">
            <a:avLst>
              <a:gd name="adj1" fmla="val 22671"/>
              <a:gd name="adj2" fmla="val -8139"/>
              <a:gd name="adj3" fmla="val -148361"/>
              <a:gd name="adj4" fmla="val -9093"/>
            </a:avLst>
          </a:prstGeom>
          <a:solidFill>
            <a:schemeClr val="accent1"/>
          </a:solidFill>
          <a:ln w="9525">
            <a:solidFill>
              <a:schemeClr val="tx1"/>
            </a:solidFill>
            <a:miter lim="800000"/>
            <a:headEnd/>
            <a:tailEnd/>
          </a:ln>
        </p:spPr>
        <p:txBody>
          <a:bodyPr/>
          <a:lstStyle/>
          <a:p>
            <a:pPr algn="ctr">
              <a:buFont typeface="Arial" charset="0"/>
              <a:buNone/>
            </a:pPr>
            <a:r>
              <a:rPr lang="zh-CN" altLang="en-US" sz="1400" b="1">
                <a:solidFill>
                  <a:schemeClr val="tx2"/>
                </a:solidFill>
              </a:rPr>
              <a:t>输注2U红细胞</a:t>
            </a:r>
          </a:p>
        </p:txBody>
      </p:sp>
      <p:sp>
        <p:nvSpPr>
          <p:cNvPr id="85181" name="AutoShape 500"/>
          <p:cNvSpPr>
            <a:spLocks/>
          </p:cNvSpPr>
          <p:nvPr/>
        </p:nvSpPr>
        <p:spPr bwMode="auto">
          <a:xfrm>
            <a:off x="6227763" y="6165850"/>
            <a:ext cx="1439862" cy="609600"/>
          </a:xfrm>
          <a:prstGeom prst="borderCallout1">
            <a:avLst>
              <a:gd name="adj1" fmla="val 18750"/>
              <a:gd name="adj2" fmla="val -5292"/>
              <a:gd name="adj3" fmla="val -111458"/>
              <a:gd name="adj4" fmla="val -15125"/>
            </a:avLst>
          </a:prstGeom>
          <a:solidFill>
            <a:schemeClr val="accent1"/>
          </a:solidFill>
          <a:ln w="9525">
            <a:solidFill>
              <a:schemeClr val="tx1"/>
            </a:solidFill>
            <a:miter lim="800000"/>
            <a:headEnd/>
            <a:tailEnd/>
          </a:ln>
        </p:spPr>
        <p:txBody>
          <a:bodyPr/>
          <a:lstStyle/>
          <a:p>
            <a:pPr algn="ctr">
              <a:buFont typeface="Arial" charset="0"/>
              <a:buNone/>
            </a:pPr>
            <a:r>
              <a:rPr lang="zh-CN" altLang="en-US" sz="1400" b="1">
                <a:solidFill>
                  <a:schemeClr val="tx2"/>
                </a:solidFill>
              </a:rPr>
              <a:t>取宫纱术中输注4U红细胞</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Grp="1" noChangeArrowheads="1"/>
          </p:cNvSpPr>
          <p:nvPr>
            <p:ph type="title"/>
          </p:nvPr>
        </p:nvSpPr>
        <p:spPr/>
        <p:txBody>
          <a:bodyPr/>
          <a:lstStyle/>
          <a:p>
            <a:endParaRPr lang="zh-CN" altLang="en-US" smtClean="0"/>
          </a:p>
        </p:txBody>
      </p:sp>
      <p:graphicFrame>
        <p:nvGraphicFramePr>
          <p:cNvPr id="247811" name="Group 3"/>
          <p:cNvGraphicFramePr>
            <a:graphicFrameLocks noGrp="1"/>
          </p:cNvGraphicFramePr>
          <p:nvPr/>
        </p:nvGraphicFramePr>
        <p:xfrm>
          <a:off x="685800" y="1844675"/>
          <a:ext cx="7775575" cy="4329113"/>
        </p:xfrm>
        <a:graphic>
          <a:graphicData uri="http://schemas.openxmlformats.org/drawingml/2006/table">
            <a:tbl>
              <a:tblPr/>
              <a:tblGrid>
                <a:gridCol w="1444625"/>
                <a:gridCol w="635000"/>
                <a:gridCol w="631825"/>
                <a:gridCol w="633413"/>
                <a:gridCol w="631825"/>
                <a:gridCol w="631825"/>
                <a:gridCol w="635000"/>
                <a:gridCol w="631825"/>
                <a:gridCol w="633412"/>
                <a:gridCol w="633413"/>
                <a:gridCol w="633412"/>
              </a:tblGrid>
              <a:tr h="640073">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200" b="1" i="0" u="none" strike="noStrike" cap="none" normalizeH="0" baseline="0" smtClean="0">
                          <a:ln>
                            <a:noFill/>
                          </a:ln>
                          <a:solidFill>
                            <a:srgbClr val="FFFFFF"/>
                          </a:solidFill>
                          <a:effectLst/>
                          <a:latin typeface="Calibri" pitchFamily="34" charset="0"/>
                          <a:ea typeface="宋体" pitchFamily="2" charset="-122"/>
                        </a:rPr>
                        <a:t>检查项目</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200" b="1" i="0" u="none" strike="noStrike" cap="none" normalizeH="0" baseline="0" smtClean="0">
                          <a:ln>
                            <a:noFill/>
                          </a:ln>
                          <a:solidFill>
                            <a:srgbClr val="FFFFFF"/>
                          </a:solidFill>
                          <a:effectLst/>
                          <a:latin typeface="Calibri" pitchFamily="34" charset="0"/>
                          <a:ea typeface="宋体" pitchFamily="2" charset="-122"/>
                        </a:rPr>
                        <a:t>正常值</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FFFFFF"/>
                          </a:solidFill>
                          <a:effectLst/>
                          <a:latin typeface="Calibri" pitchFamily="34" charset="0"/>
                          <a:ea typeface="宋体" pitchFamily="2" charset="-122"/>
                        </a:rPr>
                        <a:t>2013-8-26 18:01</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FFFFFF"/>
                          </a:solidFill>
                          <a:effectLst/>
                          <a:latin typeface="Calibri" pitchFamily="34" charset="0"/>
                          <a:ea typeface="宋体" pitchFamily="2" charset="-122"/>
                        </a:rPr>
                        <a:t>2013-9-3 15:36</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FFFFFF"/>
                          </a:solidFill>
                          <a:effectLst/>
                          <a:latin typeface="Calibri" pitchFamily="34" charset="0"/>
                          <a:ea typeface="宋体" pitchFamily="2" charset="-122"/>
                        </a:rPr>
                        <a:t>2013-9-3 17:17</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FFFFFF"/>
                          </a:solidFill>
                          <a:effectLst/>
                          <a:latin typeface="Calibri" pitchFamily="34" charset="0"/>
                          <a:ea typeface="宋体" pitchFamily="2" charset="-122"/>
                        </a:rPr>
                        <a:t>2013-9-4 17:11</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FFFFFF"/>
                          </a:solidFill>
                          <a:effectLst/>
                          <a:latin typeface="Calibri" pitchFamily="34" charset="0"/>
                          <a:ea typeface="宋体" pitchFamily="2" charset="-122"/>
                        </a:rPr>
                        <a:t>2013-9-5 15:35</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FFFFFF"/>
                          </a:solidFill>
                          <a:effectLst/>
                          <a:latin typeface="Calibri" pitchFamily="34" charset="0"/>
                          <a:ea typeface="宋体" pitchFamily="2" charset="-122"/>
                        </a:rPr>
                        <a:t>2013-9-7 16:13</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FFFFFF"/>
                          </a:solidFill>
                          <a:effectLst/>
                          <a:latin typeface="Calibri" pitchFamily="34" charset="0"/>
                          <a:ea typeface="宋体" pitchFamily="2" charset="-122"/>
                        </a:rPr>
                        <a:t>2013-9-9 7:21</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FFFFFF"/>
                          </a:solidFill>
                          <a:effectLst/>
                          <a:latin typeface="Calibri" pitchFamily="34" charset="0"/>
                          <a:ea typeface="宋体" pitchFamily="2" charset="-122"/>
                        </a:rPr>
                        <a:t>2013-9-10 7:11</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FFFFFF"/>
                          </a:solidFill>
                          <a:effectLst/>
                          <a:latin typeface="Calibri" pitchFamily="34" charset="0"/>
                          <a:ea typeface="宋体" pitchFamily="2" charset="-122"/>
                        </a:rPr>
                        <a:t>2013-9-11 7:12</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r>
              <a:tr h="528594">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200" b="1" i="0" u="none" strike="noStrike" cap="none" normalizeH="0" baseline="0" smtClean="0">
                          <a:ln>
                            <a:noFill/>
                          </a:ln>
                          <a:solidFill>
                            <a:srgbClr val="000000"/>
                          </a:solidFill>
                          <a:effectLst/>
                          <a:latin typeface="Calibri" pitchFamily="34" charset="0"/>
                          <a:ea typeface="宋体" pitchFamily="2" charset="-122"/>
                        </a:rPr>
                        <a:t>血浆活化部分凝血酶原时间测定（</a:t>
                      </a:r>
                      <a:r>
                        <a:rPr kumimoji="0" lang="en-US" altLang="zh-CN" sz="1200" b="1" i="0" u="none" strike="noStrike" cap="none" normalizeH="0" baseline="0" smtClean="0">
                          <a:ln>
                            <a:noFill/>
                          </a:ln>
                          <a:solidFill>
                            <a:srgbClr val="000000"/>
                          </a:solidFill>
                          <a:effectLst/>
                          <a:latin typeface="Calibri" pitchFamily="34" charset="0"/>
                          <a:ea typeface="宋体" pitchFamily="2" charset="-122"/>
                        </a:rPr>
                        <a:t>s)</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25~40s</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30.2</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53.9</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37.5</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37.3</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35.5</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37.4</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41.4</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45.9</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44.3</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r>
              <a:tr h="525419">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200" b="1" i="0" u="none" strike="noStrike" cap="none" normalizeH="0" baseline="0" smtClean="0">
                          <a:ln>
                            <a:noFill/>
                          </a:ln>
                          <a:solidFill>
                            <a:srgbClr val="000000"/>
                          </a:solidFill>
                          <a:effectLst/>
                          <a:latin typeface="Calibri" pitchFamily="34" charset="0"/>
                          <a:ea typeface="宋体" pitchFamily="2" charset="-122"/>
                        </a:rPr>
                        <a:t>血浆凝血酶原时间测定</a:t>
                      </a:r>
                      <a:r>
                        <a:rPr kumimoji="0" lang="en-US" altLang="zh-CN" sz="1200" b="1" i="0" u="none" strike="noStrike" cap="none" normalizeH="0" baseline="0" smtClean="0">
                          <a:ln>
                            <a:noFill/>
                          </a:ln>
                          <a:solidFill>
                            <a:srgbClr val="000000"/>
                          </a:solidFill>
                          <a:effectLst/>
                          <a:latin typeface="Calibri" pitchFamily="34" charset="0"/>
                          <a:ea typeface="宋体" pitchFamily="2" charset="-122"/>
                        </a:rPr>
                        <a:t>(s)</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12~17s</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15.2</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26.2</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15.1</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15.7</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14.6</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16.1</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23.8</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19.3</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14.3</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r>
              <a:tr h="527006">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200" b="1" i="0" u="none" strike="noStrike" cap="none" normalizeH="0" baseline="0" smtClean="0">
                          <a:ln>
                            <a:noFill/>
                          </a:ln>
                          <a:solidFill>
                            <a:srgbClr val="000000"/>
                          </a:solidFill>
                          <a:effectLst/>
                          <a:latin typeface="Calibri" pitchFamily="34" charset="0"/>
                          <a:ea typeface="宋体" pitchFamily="2" charset="-122"/>
                        </a:rPr>
                        <a:t>血浆凝血酶原活动度测定</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60~120</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85</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39</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86</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81</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91</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77</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44</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59</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94</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r>
              <a:tr h="527006">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200" b="1" i="0" u="none" strike="noStrike" cap="none" normalizeH="0" baseline="0" smtClean="0">
                          <a:ln>
                            <a:noFill/>
                          </a:ln>
                          <a:solidFill>
                            <a:srgbClr val="000000"/>
                          </a:solidFill>
                          <a:effectLst/>
                          <a:latin typeface="Calibri" pitchFamily="34" charset="0"/>
                          <a:ea typeface="宋体" pitchFamily="2" charset="-122"/>
                        </a:rPr>
                        <a:t>国际标准化比值</a:t>
                      </a:r>
                      <a:r>
                        <a:rPr kumimoji="0" lang="en-US" altLang="zh-CN" sz="1200" b="1" i="0" u="none" strike="noStrike" cap="none" normalizeH="0" baseline="0" smtClean="0">
                          <a:ln>
                            <a:noFill/>
                          </a:ln>
                          <a:solidFill>
                            <a:srgbClr val="000000"/>
                          </a:solidFill>
                          <a:effectLst/>
                          <a:latin typeface="Calibri" pitchFamily="34" charset="0"/>
                          <a:ea typeface="宋体" pitchFamily="2" charset="-122"/>
                        </a:rPr>
                        <a:t>(%)</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0.95~1.50</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1.14</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2.11</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1.13</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1.18</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1.08</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1.21</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1.89</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1.49</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1.06</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r>
              <a:tr h="527006">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200" b="1" i="0" u="none" strike="noStrike" cap="none" normalizeH="0" baseline="0" smtClean="0">
                          <a:ln>
                            <a:noFill/>
                          </a:ln>
                          <a:solidFill>
                            <a:srgbClr val="000000"/>
                          </a:solidFill>
                          <a:effectLst/>
                          <a:latin typeface="Calibri" pitchFamily="34" charset="0"/>
                          <a:ea typeface="宋体" pitchFamily="2" charset="-122"/>
                        </a:rPr>
                        <a:t>血浆</a:t>
                      </a:r>
                      <a:r>
                        <a:rPr kumimoji="0" lang="en-US" altLang="zh-CN" sz="1200" b="1" i="0" u="none" strike="noStrike" cap="none" normalizeH="0" baseline="0" smtClean="0">
                          <a:ln>
                            <a:noFill/>
                          </a:ln>
                          <a:solidFill>
                            <a:srgbClr val="000000"/>
                          </a:solidFill>
                          <a:effectLst/>
                          <a:latin typeface="Calibri" pitchFamily="34" charset="0"/>
                          <a:ea typeface="宋体" pitchFamily="2" charset="-122"/>
                        </a:rPr>
                        <a:t>D-</a:t>
                      </a:r>
                      <a:r>
                        <a:rPr kumimoji="0" lang="zh-CN" altLang="en-US" sz="1200" b="1" i="0" u="none" strike="noStrike" cap="none" normalizeH="0" baseline="0" smtClean="0">
                          <a:ln>
                            <a:noFill/>
                          </a:ln>
                          <a:solidFill>
                            <a:srgbClr val="000000"/>
                          </a:solidFill>
                          <a:effectLst/>
                          <a:latin typeface="Calibri" pitchFamily="34" charset="0"/>
                          <a:ea typeface="宋体" pitchFamily="2" charset="-122"/>
                        </a:rPr>
                        <a:t>二聚体测定</a:t>
                      </a:r>
                      <a:r>
                        <a:rPr kumimoji="0" lang="en-US" altLang="zh-CN" sz="1200" b="1" i="0" u="none" strike="noStrike" cap="none" normalizeH="0" baseline="0" smtClean="0">
                          <a:ln>
                            <a:noFill/>
                          </a:ln>
                          <a:solidFill>
                            <a:srgbClr val="000000"/>
                          </a:solidFill>
                          <a:effectLst/>
                          <a:latin typeface="Calibri" pitchFamily="34" charset="0"/>
                          <a:ea typeface="宋体" pitchFamily="2" charset="-122"/>
                        </a:rPr>
                        <a:t>(μg/mL)</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0.0~0.5</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endParaRPr kumimoji="0" lang="zh-CN" altLang="en-US" sz="1200" b="1" i="0" u="none" strike="noStrike" cap="none" normalizeH="0" baseline="0" smtClean="0">
                        <a:ln>
                          <a:noFill/>
                        </a:ln>
                        <a:solidFill>
                          <a:srgbClr val="000000"/>
                        </a:solidFill>
                        <a:effectLst/>
                        <a:latin typeface="Calibri" pitchFamily="34" charset="0"/>
                        <a:ea typeface="宋体" pitchFamily="2" charset="-122"/>
                      </a:endParaRP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4.19</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2.704</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1.975</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3.123</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3.146</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3.738</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4.028</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4.387</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r>
              <a:tr h="527006">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200" b="1" i="0" u="none" strike="noStrike" cap="none" normalizeH="0" baseline="0" smtClean="0">
                          <a:ln>
                            <a:noFill/>
                          </a:ln>
                          <a:solidFill>
                            <a:srgbClr val="000000"/>
                          </a:solidFill>
                          <a:effectLst/>
                          <a:latin typeface="Calibri" pitchFamily="34" charset="0"/>
                          <a:ea typeface="宋体" pitchFamily="2" charset="-122"/>
                        </a:rPr>
                        <a:t>凝血酶时间测定</a:t>
                      </a:r>
                      <a:r>
                        <a:rPr kumimoji="0" lang="en-US" altLang="zh-CN" sz="1200" b="1" i="0" u="none" strike="noStrike" cap="none" normalizeH="0" baseline="0" smtClean="0">
                          <a:ln>
                            <a:noFill/>
                          </a:ln>
                          <a:solidFill>
                            <a:srgbClr val="000000"/>
                          </a:solidFill>
                          <a:effectLst/>
                          <a:latin typeface="Calibri" pitchFamily="34" charset="0"/>
                          <a:ea typeface="宋体" pitchFamily="2" charset="-122"/>
                        </a:rPr>
                        <a:t>(s)</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17~28s</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23.5</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33.5</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23.2</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22.3</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20.3</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20</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21.7</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21.7</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21.3</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r>
              <a:tr h="527006">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200" b="1" i="0" u="none" strike="noStrike" cap="none" normalizeH="0" baseline="0" smtClean="0">
                          <a:ln>
                            <a:noFill/>
                          </a:ln>
                          <a:solidFill>
                            <a:srgbClr val="000000"/>
                          </a:solidFill>
                          <a:effectLst/>
                          <a:latin typeface="Calibri" pitchFamily="34" charset="0"/>
                          <a:ea typeface="宋体" pitchFamily="2" charset="-122"/>
                        </a:rPr>
                        <a:t>血浆纤维蛋白原测定</a:t>
                      </a:r>
                      <a:r>
                        <a:rPr kumimoji="0" lang="en-US" altLang="zh-CN" sz="1200" b="1" i="0" u="none" strike="noStrike" cap="none" normalizeH="0" baseline="0" smtClean="0">
                          <a:ln>
                            <a:noFill/>
                          </a:ln>
                          <a:solidFill>
                            <a:srgbClr val="000000"/>
                          </a:solidFill>
                          <a:effectLst/>
                          <a:latin typeface="Calibri" pitchFamily="34" charset="0"/>
                          <a:ea typeface="宋体" pitchFamily="2" charset="-122"/>
                        </a:rPr>
                        <a:t>(g/L)</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2.0~4.0s</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2.64</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0.9</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3.35</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3.9</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4.56</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5.06</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2.93</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3.95</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4.97</a:t>
                      </a:r>
                    </a:p>
                  </a:txBody>
                  <a:tcPr marT="45717" marB="45717"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r>
            </a:tbl>
          </a:graphicData>
        </a:graphic>
      </p:graphicFrame>
      <p:sp>
        <p:nvSpPr>
          <p:cNvPr id="86128" name="AutoShape 287"/>
          <p:cNvSpPr>
            <a:spLocks/>
          </p:cNvSpPr>
          <p:nvPr/>
        </p:nvSpPr>
        <p:spPr bwMode="auto">
          <a:xfrm>
            <a:off x="1835150" y="6237288"/>
            <a:ext cx="914400" cy="609600"/>
          </a:xfrm>
          <a:prstGeom prst="borderCallout1">
            <a:avLst>
              <a:gd name="adj1" fmla="val 18750"/>
              <a:gd name="adj2" fmla="val 108333"/>
              <a:gd name="adj3" fmla="val -21458"/>
              <a:gd name="adj4" fmla="val 196597"/>
            </a:avLst>
          </a:prstGeom>
          <a:solidFill>
            <a:schemeClr val="accent1"/>
          </a:solidFill>
          <a:ln w="9525">
            <a:solidFill>
              <a:schemeClr val="tx1"/>
            </a:solidFill>
            <a:miter lim="800000"/>
            <a:headEnd/>
            <a:tailEnd/>
          </a:ln>
        </p:spPr>
        <p:txBody>
          <a:bodyPr/>
          <a:lstStyle/>
          <a:p>
            <a:pPr algn="ctr">
              <a:buFont typeface="Arial" charset="0"/>
              <a:buNone/>
            </a:pPr>
            <a:r>
              <a:rPr lang="zh-CN" altLang="en-US" b="1">
                <a:solidFill>
                  <a:schemeClr val="tx2"/>
                </a:solidFill>
              </a:rPr>
              <a:t>术中</a:t>
            </a:r>
          </a:p>
        </p:txBody>
      </p:sp>
      <p:sp>
        <p:nvSpPr>
          <p:cNvPr id="86129" name="AutoShape 288"/>
          <p:cNvSpPr>
            <a:spLocks/>
          </p:cNvSpPr>
          <p:nvPr/>
        </p:nvSpPr>
        <p:spPr bwMode="auto">
          <a:xfrm>
            <a:off x="5003800" y="6237288"/>
            <a:ext cx="914400" cy="609600"/>
          </a:xfrm>
          <a:prstGeom prst="borderCallout1">
            <a:avLst>
              <a:gd name="adj1" fmla="val 18750"/>
              <a:gd name="adj2" fmla="val -8333"/>
              <a:gd name="adj3" fmla="val -46352"/>
              <a:gd name="adj4" fmla="val -83750"/>
            </a:avLst>
          </a:prstGeom>
          <a:solidFill>
            <a:schemeClr val="accent1"/>
          </a:solidFill>
          <a:ln w="9525">
            <a:solidFill>
              <a:schemeClr val="tx1"/>
            </a:solidFill>
            <a:miter lim="800000"/>
            <a:headEnd/>
            <a:tailEnd/>
          </a:ln>
        </p:spPr>
        <p:txBody>
          <a:bodyPr/>
          <a:lstStyle/>
          <a:p>
            <a:pPr algn="ctr">
              <a:buFont typeface="Arial" charset="0"/>
              <a:buNone/>
            </a:pPr>
            <a:r>
              <a:rPr lang="zh-CN" altLang="en-US" b="1">
                <a:solidFill>
                  <a:schemeClr val="tx2"/>
                </a:solidFill>
              </a:rPr>
              <a:t>术后</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2"/>
          <p:cNvSpPr>
            <a:spLocks noGrp="1" noChangeArrowheads="1"/>
          </p:cNvSpPr>
          <p:nvPr>
            <p:ph type="title"/>
          </p:nvPr>
        </p:nvSpPr>
        <p:spPr/>
        <p:txBody>
          <a:bodyPr/>
          <a:lstStyle/>
          <a:p>
            <a:r>
              <a:rPr lang="zh-CN" altLang="en-US" sz="3200" smtClean="0"/>
              <a:t>输血后评价</a:t>
            </a:r>
          </a:p>
        </p:txBody>
      </p:sp>
      <p:pic>
        <p:nvPicPr>
          <p:cNvPr id="87042" name="Picture 3"/>
          <p:cNvPicPr>
            <a:picLocks noGrp="1" noChangeAspect="1" noChangeArrowheads="1"/>
          </p:cNvPicPr>
          <p:nvPr>
            <p:ph idx="1"/>
          </p:nvPr>
        </p:nvPicPr>
        <p:blipFill>
          <a:blip r:embed="rId2"/>
          <a:srcRect/>
          <a:stretch>
            <a:fillRect/>
          </a:stretch>
        </p:blipFill>
        <p:spPr>
          <a:xfrm>
            <a:off x="684213" y="1690688"/>
            <a:ext cx="7993062" cy="3540125"/>
          </a:xfrm>
        </p:spPr>
      </p:pic>
      <p:sp>
        <p:nvSpPr>
          <p:cNvPr id="87043" name="Text Box 4"/>
          <p:cNvSpPr txBox="1">
            <a:spLocks noChangeArrowheads="1"/>
          </p:cNvSpPr>
          <p:nvPr/>
        </p:nvSpPr>
        <p:spPr bwMode="auto">
          <a:xfrm>
            <a:off x="1549400" y="5446713"/>
            <a:ext cx="5759450" cy="366712"/>
          </a:xfrm>
          <a:prstGeom prst="rect">
            <a:avLst/>
          </a:prstGeom>
          <a:noFill/>
          <a:ln w="9525">
            <a:noFill/>
            <a:miter lim="800000"/>
            <a:headEnd/>
            <a:tailEnd/>
          </a:ln>
        </p:spPr>
        <p:txBody>
          <a:bodyPr>
            <a:spAutoFit/>
          </a:bodyPr>
          <a:lstStyle/>
          <a:p>
            <a:pPr>
              <a:buFont typeface="Arial" charset="0"/>
              <a:buNone/>
            </a:pPr>
            <a:endParaRPr lang="zh-CN" altLang="en-US"/>
          </a:p>
        </p:txBody>
      </p:sp>
      <p:sp>
        <p:nvSpPr>
          <p:cNvPr id="87044" name="Text Box 5"/>
          <p:cNvSpPr txBox="1">
            <a:spLocks noChangeArrowheads="1"/>
          </p:cNvSpPr>
          <p:nvPr/>
        </p:nvSpPr>
        <p:spPr bwMode="auto">
          <a:xfrm>
            <a:off x="2124075" y="5589588"/>
            <a:ext cx="4411663" cy="639762"/>
          </a:xfrm>
          <a:prstGeom prst="rect">
            <a:avLst/>
          </a:prstGeom>
          <a:noFill/>
          <a:ln w="9525">
            <a:noFill/>
            <a:miter lim="800000"/>
            <a:headEnd/>
            <a:tailEnd/>
          </a:ln>
        </p:spPr>
        <p:txBody>
          <a:bodyPr wrap="none">
            <a:spAutoFit/>
          </a:bodyPr>
          <a:lstStyle/>
          <a:p>
            <a:pPr>
              <a:buFont typeface="Arial" charset="0"/>
              <a:buNone/>
            </a:pPr>
            <a:r>
              <a:rPr lang="zh-CN" altLang="en-US" b="1">
                <a:solidFill>
                  <a:schemeClr val="tx2"/>
                </a:solidFill>
              </a:rPr>
              <a:t>血红蛋白</a:t>
            </a:r>
            <a:r>
              <a:rPr lang="en-US" altLang="zh-CN" b="1">
                <a:solidFill>
                  <a:schemeClr val="tx2"/>
                </a:solidFill>
              </a:rPr>
              <a:t>g/L   </a:t>
            </a:r>
            <a:r>
              <a:rPr lang="zh-CN" altLang="en-US" b="1">
                <a:solidFill>
                  <a:schemeClr val="tx2"/>
                </a:solidFill>
              </a:rPr>
              <a:t>血小板</a:t>
            </a:r>
            <a:r>
              <a:rPr lang="en-US" altLang="zh-CN" b="1">
                <a:solidFill>
                  <a:schemeClr val="tx2"/>
                </a:solidFill>
              </a:rPr>
              <a:t>10^9/L </a:t>
            </a:r>
            <a:br>
              <a:rPr lang="en-US" altLang="zh-CN" b="1">
                <a:solidFill>
                  <a:schemeClr val="tx2"/>
                </a:solidFill>
              </a:rPr>
            </a:br>
            <a:r>
              <a:rPr lang="zh-CN" altLang="en-US" b="1">
                <a:solidFill>
                  <a:schemeClr val="tx2"/>
                </a:solidFill>
              </a:rPr>
              <a:t>患者</a:t>
            </a:r>
            <a:r>
              <a:rPr lang="en-US" altLang="zh-CN" b="1">
                <a:solidFill>
                  <a:schemeClr val="tx2"/>
                </a:solidFill>
              </a:rPr>
              <a:t>9</a:t>
            </a:r>
            <a:r>
              <a:rPr lang="zh-CN" altLang="en-US" b="1">
                <a:solidFill>
                  <a:schemeClr val="tx2"/>
                </a:solidFill>
              </a:rPr>
              <a:t>月</a:t>
            </a:r>
            <a:r>
              <a:rPr lang="en-US" altLang="zh-CN" b="1">
                <a:solidFill>
                  <a:schemeClr val="tx2"/>
                </a:solidFill>
              </a:rPr>
              <a:t>3</a:t>
            </a:r>
            <a:r>
              <a:rPr lang="zh-CN" altLang="en-US" b="1">
                <a:solidFill>
                  <a:schemeClr val="tx2"/>
                </a:solidFill>
              </a:rPr>
              <a:t>号 </a:t>
            </a:r>
            <a:r>
              <a:rPr lang="en-US" altLang="zh-CN" b="1">
                <a:solidFill>
                  <a:schemeClr val="tx2"/>
                </a:solidFill>
              </a:rPr>
              <a:t>13:00</a:t>
            </a:r>
            <a:r>
              <a:rPr lang="zh-CN" altLang="en-US" b="1">
                <a:solidFill>
                  <a:schemeClr val="tx2"/>
                </a:solidFill>
              </a:rPr>
              <a:t>进行手术，</a:t>
            </a:r>
            <a:r>
              <a:rPr lang="en-US" altLang="zh-CN" b="1">
                <a:solidFill>
                  <a:schemeClr val="tx2"/>
                </a:solidFill>
              </a:rPr>
              <a:t>17:30</a:t>
            </a:r>
            <a:r>
              <a:rPr lang="zh-CN" altLang="en-US" b="1">
                <a:solidFill>
                  <a:schemeClr val="tx2"/>
                </a:solidFill>
              </a:rPr>
              <a:t>术毕。</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2"/>
          <p:cNvSpPr>
            <a:spLocks noGrp="1" noChangeArrowheads="1"/>
          </p:cNvSpPr>
          <p:nvPr>
            <p:ph type="title"/>
          </p:nvPr>
        </p:nvSpPr>
        <p:spPr/>
        <p:txBody>
          <a:bodyPr/>
          <a:lstStyle/>
          <a:p>
            <a:r>
              <a:rPr lang="zh-CN" altLang="en-US" sz="3200" smtClean="0"/>
              <a:t>输血后评价</a:t>
            </a:r>
          </a:p>
        </p:txBody>
      </p:sp>
      <p:pic>
        <p:nvPicPr>
          <p:cNvPr id="88066" name="Picture 3"/>
          <p:cNvPicPr>
            <a:picLocks noGrp="1" noChangeAspect="1" noChangeArrowheads="1"/>
          </p:cNvPicPr>
          <p:nvPr>
            <p:ph idx="1"/>
          </p:nvPr>
        </p:nvPicPr>
        <p:blipFill>
          <a:blip r:embed="rId2"/>
          <a:srcRect/>
          <a:stretch>
            <a:fillRect/>
          </a:stretch>
        </p:blipFill>
        <p:spPr>
          <a:xfrm>
            <a:off x="685800" y="1985963"/>
            <a:ext cx="8078788" cy="3675062"/>
          </a:xfrm>
        </p:spPr>
      </p:pic>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2"/>
          <p:cNvSpPr>
            <a:spLocks noGrp="1" noChangeArrowheads="1"/>
          </p:cNvSpPr>
          <p:nvPr>
            <p:ph type="title"/>
          </p:nvPr>
        </p:nvSpPr>
        <p:spPr/>
        <p:txBody>
          <a:bodyPr/>
          <a:lstStyle/>
          <a:p>
            <a:r>
              <a:rPr lang="zh-CN" altLang="en-US" sz="3200" smtClean="0"/>
              <a:t>诊疗经过</a:t>
            </a:r>
          </a:p>
        </p:txBody>
      </p:sp>
      <p:sp>
        <p:nvSpPr>
          <p:cNvPr id="89090" name="Rectangle 3"/>
          <p:cNvSpPr>
            <a:spLocks noGrp="1" noChangeArrowheads="1"/>
          </p:cNvSpPr>
          <p:nvPr>
            <p:ph idx="1"/>
          </p:nvPr>
        </p:nvSpPr>
        <p:spPr/>
        <p:txBody>
          <a:bodyPr/>
          <a:lstStyle/>
          <a:p>
            <a:pPr>
              <a:lnSpc>
                <a:spcPct val="80000"/>
              </a:lnSpc>
            </a:pPr>
            <a:r>
              <a:rPr lang="zh-CN" altLang="en-US" sz="1800" b="1" smtClean="0"/>
              <a:t>患者主因</a:t>
            </a:r>
            <a:r>
              <a:rPr lang="en-US" altLang="zh-CN" sz="1800" b="1" smtClean="0"/>
              <a:t>"</a:t>
            </a:r>
            <a:r>
              <a:rPr lang="zh-CN" altLang="en-US" sz="1800" b="1" smtClean="0"/>
              <a:t>发现盆腔肿物</a:t>
            </a:r>
            <a:r>
              <a:rPr lang="en-US" altLang="zh-CN" sz="1800" b="1" smtClean="0"/>
              <a:t>2</a:t>
            </a:r>
            <a:r>
              <a:rPr lang="zh-CN" altLang="en-US" sz="1800" b="1" smtClean="0"/>
              <a:t>月余，剖腹探查术后</a:t>
            </a:r>
            <a:r>
              <a:rPr lang="en-US" altLang="zh-CN" sz="1800" b="1" smtClean="0"/>
              <a:t>1</a:t>
            </a:r>
            <a:r>
              <a:rPr lang="zh-CN" altLang="en-US" sz="1800" b="1" smtClean="0"/>
              <a:t>月</a:t>
            </a:r>
            <a:r>
              <a:rPr lang="en-US" altLang="zh-CN" sz="1800" b="1" smtClean="0"/>
              <a:t>"</a:t>
            </a:r>
            <a:r>
              <a:rPr lang="zh-CN" altLang="en-US" sz="1800" b="1" smtClean="0"/>
              <a:t>入院，入院后完善相关检查及化验提示：胸片、心电图未见异常，凝血功能、血清四项、肝肾功能正常，有手术适应证，结合</a:t>
            </a:r>
            <a:r>
              <a:rPr lang="en-US" altLang="zh-CN" sz="1800" b="1" smtClean="0"/>
              <a:t>CT</a:t>
            </a:r>
            <a:r>
              <a:rPr lang="zh-CN" altLang="en-US" sz="1800" b="1" smtClean="0"/>
              <a:t>表现，见肠管与腹壁密切粘连，腹腔粘连严重，患者于</a:t>
            </a:r>
            <a:r>
              <a:rPr lang="en-US" altLang="zh-CN" sz="1800" b="1" smtClean="0"/>
              <a:t>2013-9-3 13:00</a:t>
            </a:r>
            <a:r>
              <a:rPr lang="zh-CN" altLang="en-US" sz="1800" b="1" smtClean="0"/>
              <a:t>行盆腔肿物切除、乙状结肠造瘘术。术中患者出血</a:t>
            </a:r>
            <a:r>
              <a:rPr lang="en-US" altLang="zh-CN" sz="1800" b="1" smtClean="0"/>
              <a:t>23800ml, </a:t>
            </a:r>
            <a:r>
              <a:rPr lang="zh-CN" altLang="en-US" sz="1800" b="1" smtClean="0"/>
              <a:t>尿量</a:t>
            </a:r>
            <a:r>
              <a:rPr lang="en-US" altLang="zh-CN" sz="1800" b="1" smtClean="0"/>
              <a:t>800ml</a:t>
            </a:r>
            <a:r>
              <a:rPr lang="zh-CN" altLang="en-US" sz="1800" b="1" smtClean="0"/>
              <a:t>。入</a:t>
            </a:r>
            <a:r>
              <a:rPr lang="en-US" altLang="zh-CN" sz="1800" b="1" smtClean="0"/>
              <a:t>ICU</a:t>
            </a:r>
            <a:r>
              <a:rPr lang="zh-CN" altLang="en-US" sz="1800" b="1" smtClean="0"/>
              <a:t>时患者心率</a:t>
            </a:r>
            <a:r>
              <a:rPr lang="en-US" altLang="zh-CN" sz="1800" b="1" smtClean="0"/>
              <a:t>109</a:t>
            </a:r>
            <a:r>
              <a:rPr lang="zh-CN" altLang="en-US" sz="1800" b="1" smtClean="0"/>
              <a:t>次</a:t>
            </a:r>
            <a:r>
              <a:rPr lang="en-US" altLang="zh-CN" sz="1800" b="1" smtClean="0"/>
              <a:t>/</a:t>
            </a:r>
            <a:r>
              <a:rPr lang="zh-CN" altLang="en-US" sz="1800" b="1" smtClean="0"/>
              <a:t>分，血压</a:t>
            </a:r>
            <a:r>
              <a:rPr lang="en-US" altLang="zh-CN" sz="1800" b="1" smtClean="0"/>
              <a:t>115/60mmHg</a:t>
            </a:r>
            <a:r>
              <a:rPr lang="zh-CN" altLang="en-US" sz="1800" b="1" smtClean="0"/>
              <a:t>，留置经口气管插管。心律齐腹部敷料包扎，敷料干洁无渗透，留置盆腔引流管一根，留置导尿管。患者于“2013-9-9 10:00”行“宫纱取出术”，术后于“14:30”转入重症医学科。术中患者失血400ml, 尿量800ml，输胶体900ml，晶体1000ml。入ICU时患者心率92次/分，血压120/70mmHg，留置经口气管插管。心律齐腹部敷料包扎，敷料干洁无渗透，术中有出血给予开腹，放置盆腔引流管，术中给予输4u红细胞、4u血浆、3u冷沉淀。给予抗感染、抑制胃酸分泌，人血白蛋白纠正低蛋白血症，补液、镇静、镇痛，及对症支持治疗。患者目前生命体征平稳</a:t>
            </a:r>
            <a:r>
              <a:rPr lang="zh-CN" altLang="en-US" sz="1700" b="1" smtClean="0"/>
              <a:t>。  </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Rectangle 2"/>
          <p:cNvSpPr>
            <a:spLocks noGrp="1" noChangeArrowheads="1"/>
          </p:cNvSpPr>
          <p:nvPr>
            <p:ph type="title"/>
          </p:nvPr>
        </p:nvSpPr>
        <p:spPr>
          <a:xfrm>
            <a:off x="1524000" y="769938"/>
            <a:ext cx="7010400" cy="947737"/>
          </a:xfrm>
        </p:spPr>
        <p:txBody>
          <a:bodyPr/>
          <a:lstStyle/>
          <a:p>
            <a:r>
              <a:rPr lang="zh-CN" altLang="en-US" sz="3200" smtClean="0"/>
              <a:t>病例</a:t>
            </a:r>
            <a:r>
              <a:rPr lang="en-US" altLang="zh-CN" sz="3200" smtClean="0"/>
              <a:t>6.</a:t>
            </a:r>
            <a:r>
              <a:rPr lang="zh-CN" altLang="en-US" sz="3200" smtClean="0"/>
              <a:t>一般情况</a:t>
            </a:r>
          </a:p>
        </p:txBody>
      </p:sp>
      <p:sp>
        <p:nvSpPr>
          <p:cNvPr id="90114" name="Rectangle 3"/>
          <p:cNvSpPr>
            <a:spLocks noGrp="1" noChangeArrowheads="1"/>
          </p:cNvSpPr>
          <p:nvPr>
            <p:ph idx="1"/>
          </p:nvPr>
        </p:nvSpPr>
        <p:spPr>
          <a:xfrm>
            <a:off x="566738" y="1752600"/>
            <a:ext cx="8326437" cy="4267200"/>
          </a:xfrm>
        </p:spPr>
        <p:txBody>
          <a:bodyPr/>
          <a:lstStyle/>
          <a:p>
            <a:pPr>
              <a:buFont typeface="Wingdings" pitchFamily="2" charset="2"/>
              <a:buNone/>
            </a:pPr>
            <a:r>
              <a:rPr lang="zh-CN" altLang="en-US" smtClean="0"/>
              <a:t>诊断</a:t>
            </a:r>
            <a:r>
              <a:rPr lang="en-US" altLang="zh-CN" sz="2000" smtClean="0"/>
              <a:t>1.</a:t>
            </a:r>
            <a:r>
              <a:rPr lang="zh-CN" altLang="en-US" sz="2000" smtClean="0"/>
              <a:t>失血性休克</a:t>
            </a:r>
          </a:p>
          <a:p>
            <a:pPr>
              <a:buFont typeface="Wingdings" pitchFamily="2" charset="2"/>
              <a:buNone/>
            </a:pPr>
            <a:r>
              <a:rPr lang="zh-CN" altLang="en-US" sz="2000" smtClean="0"/>
              <a:t>            </a:t>
            </a:r>
            <a:r>
              <a:rPr lang="en-US" altLang="zh-CN" sz="2000" smtClean="0"/>
              <a:t>2.</a:t>
            </a:r>
            <a:r>
              <a:rPr lang="zh-CN" altLang="en-US" sz="2000" smtClean="0"/>
              <a:t>腹腔出血  脾破裂 </a:t>
            </a:r>
          </a:p>
          <a:p>
            <a:pPr>
              <a:buFont typeface="Wingdings" pitchFamily="2" charset="2"/>
              <a:buNone/>
            </a:pPr>
            <a:r>
              <a:rPr lang="zh-CN" altLang="en-US" sz="2000" smtClean="0"/>
              <a:t>            </a:t>
            </a:r>
            <a:r>
              <a:rPr lang="en-US" altLang="zh-CN" sz="2000" smtClean="0"/>
              <a:t>3.</a:t>
            </a:r>
            <a:r>
              <a:rPr lang="zh-CN" altLang="en-US" sz="2000" smtClean="0"/>
              <a:t>骨盆骨折</a:t>
            </a:r>
          </a:p>
          <a:p>
            <a:pPr>
              <a:buFont typeface="Wingdings" pitchFamily="2" charset="2"/>
              <a:buNone/>
            </a:pPr>
            <a:r>
              <a:rPr lang="zh-CN" altLang="en-US" sz="2000" smtClean="0"/>
              <a:t>            </a:t>
            </a:r>
            <a:r>
              <a:rPr lang="en-US" altLang="zh-CN" sz="2000" smtClean="0"/>
              <a:t>4.</a:t>
            </a:r>
            <a:r>
              <a:rPr lang="zh-CN" altLang="en-US" sz="2000" smtClean="0"/>
              <a:t>左腓骨骨折</a:t>
            </a:r>
          </a:p>
          <a:p>
            <a:pPr>
              <a:buFont typeface="Wingdings" pitchFamily="2" charset="2"/>
              <a:buNone/>
            </a:pPr>
            <a:r>
              <a:rPr lang="zh-CN" altLang="en-US" sz="2000" smtClean="0"/>
              <a:t>            </a:t>
            </a:r>
            <a:r>
              <a:rPr lang="en-US" altLang="zh-CN" sz="2000" smtClean="0"/>
              <a:t>5.</a:t>
            </a:r>
            <a:r>
              <a:rPr lang="zh-CN" altLang="en-US" sz="2000" smtClean="0"/>
              <a:t>左膝关节开放伤伴韧带损伤</a:t>
            </a:r>
          </a:p>
          <a:p>
            <a:pPr>
              <a:buFont typeface="Wingdings" pitchFamily="2" charset="2"/>
              <a:buNone/>
            </a:pPr>
            <a:r>
              <a:rPr lang="zh-CN" altLang="en-US" sz="2000" smtClean="0"/>
              <a:t>            </a:t>
            </a:r>
            <a:r>
              <a:rPr lang="en-US" altLang="zh-CN" sz="2000" smtClean="0"/>
              <a:t>6.</a:t>
            </a:r>
            <a:r>
              <a:rPr lang="zh-CN" altLang="en-US" sz="2000" smtClean="0"/>
              <a:t>多发软组织擦伤</a:t>
            </a:r>
          </a:p>
          <a:p>
            <a:pPr>
              <a:buFont typeface="Wingdings" pitchFamily="2" charset="2"/>
              <a:buNone/>
            </a:pPr>
            <a:r>
              <a:rPr lang="zh-CN" altLang="en-US" sz="2800" smtClean="0"/>
              <a:t>一般情况与体征</a:t>
            </a:r>
            <a:endParaRPr lang="zh-CN" altLang="en-US" sz="2000" smtClean="0"/>
          </a:p>
          <a:p>
            <a:pPr>
              <a:buFont typeface="Wingdings" pitchFamily="2" charset="2"/>
              <a:buNone/>
            </a:pPr>
            <a:r>
              <a:rPr lang="zh-CN" altLang="en-US" sz="2000" smtClean="0"/>
              <a:t>       女，</a:t>
            </a:r>
            <a:r>
              <a:rPr lang="en-US" altLang="zh-CN" sz="2000" smtClean="0"/>
              <a:t>40</a:t>
            </a:r>
            <a:r>
              <a:rPr lang="zh-CN" altLang="en-US" sz="2000" smtClean="0"/>
              <a:t>岁，不慎从高处坠落，高度约为</a:t>
            </a:r>
            <a:r>
              <a:rPr lang="en-US" altLang="zh-CN" sz="2000" smtClean="0"/>
              <a:t>2</a:t>
            </a:r>
            <a:r>
              <a:rPr lang="zh-CN" altLang="en-US" sz="2000" smtClean="0"/>
              <a:t>层楼，伤后</a:t>
            </a:r>
            <a:r>
              <a:rPr lang="en-US" altLang="zh-CN" sz="2000" smtClean="0"/>
              <a:t>8</a:t>
            </a:r>
            <a:r>
              <a:rPr lang="zh-CN" altLang="en-US" sz="2000" smtClean="0"/>
              <a:t>小时。</a:t>
            </a:r>
          </a:p>
          <a:p>
            <a:pPr>
              <a:buFont typeface="Wingdings" pitchFamily="2" charset="2"/>
              <a:buNone/>
            </a:pPr>
            <a:r>
              <a:rPr lang="zh-CN" altLang="en-US" sz="2000" smtClean="0"/>
              <a:t>     体温：</a:t>
            </a:r>
            <a:r>
              <a:rPr lang="en-US" altLang="zh-CN" sz="2000" smtClean="0"/>
              <a:t>37℃</a:t>
            </a:r>
            <a:r>
              <a:rPr lang="zh-CN" altLang="en-US" sz="2000" smtClean="0"/>
              <a:t>，脉搏：</a:t>
            </a:r>
            <a:r>
              <a:rPr lang="en-US" altLang="zh-CN" sz="2000" smtClean="0"/>
              <a:t>108</a:t>
            </a:r>
            <a:r>
              <a:rPr lang="zh-CN" altLang="en-US" sz="2000" smtClean="0"/>
              <a:t>次</a:t>
            </a:r>
            <a:r>
              <a:rPr lang="en-US" altLang="zh-CN" sz="2000" smtClean="0"/>
              <a:t>/</a:t>
            </a:r>
            <a:r>
              <a:rPr lang="zh-CN" altLang="en-US" sz="2000" smtClean="0"/>
              <a:t>分，呼吸：</a:t>
            </a:r>
            <a:r>
              <a:rPr lang="en-US" altLang="zh-CN" sz="2000" smtClean="0"/>
              <a:t>25</a:t>
            </a:r>
            <a:r>
              <a:rPr lang="zh-CN" altLang="en-US" sz="2000" smtClean="0"/>
              <a:t>次</a:t>
            </a:r>
            <a:r>
              <a:rPr lang="en-US" altLang="zh-CN" sz="2000" smtClean="0"/>
              <a:t>/</a:t>
            </a:r>
            <a:r>
              <a:rPr lang="zh-CN" altLang="en-US" sz="2000" smtClean="0"/>
              <a:t>分，血压：</a:t>
            </a:r>
            <a:r>
              <a:rPr lang="en-US" altLang="zh-CN" sz="2000" smtClean="0"/>
              <a:t>80/50mmHg</a:t>
            </a:r>
            <a:r>
              <a:rPr lang="zh-CN" altLang="en-US" sz="2000" smtClean="0"/>
              <a:t>，身高：</a:t>
            </a:r>
            <a:r>
              <a:rPr lang="en-US" altLang="zh-CN" sz="2000" smtClean="0"/>
              <a:t>165cm</a:t>
            </a:r>
            <a:r>
              <a:rPr lang="zh-CN" altLang="en-US" sz="2000" smtClean="0"/>
              <a:t>，体重：</a:t>
            </a:r>
            <a:r>
              <a:rPr lang="en-US" altLang="zh-CN" sz="2000" smtClean="0"/>
              <a:t>70kg</a:t>
            </a:r>
            <a:r>
              <a:rPr lang="zh-CN" altLang="en-US" sz="2000" smtClean="0"/>
              <a:t>，</a:t>
            </a:r>
            <a:r>
              <a:rPr lang="en-US" altLang="zh-CN" sz="2000" smtClean="0"/>
              <a:t>BMI</a:t>
            </a:r>
            <a:r>
              <a:rPr lang="zh-CN" altLang="en-US" sz="2000" smtClean="0"/>
              <a:t>：</a:t>
            </a:r>
            <a:r>
              <a:rPr lang="en-US" altLang="zh-CN" sz="2000" smtClean="0"/>
              <a:t>25.71</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Rectangle 2"/>
          <p:cNvSpPr>
            <a:spLocks noGrp="1" noChangeArrowheads="1"/>
          </p:cNvSpPr>
          <p:nvPr>
            <p:ph type="title"/>
          </p:nvPr>
        </p:nvSpPr>
        <p:spPr/>
        <p:txBody>
          <a:bodyPr/>
          <a:lstStyle/>
          <a:p>
            <a:endParaRPr lang="zh-CN" altLang="en-US" smtClean="0"/>
          </a:p>
        </p:txBody>
      </p:sp>
      <p:sp>
        <p:nvSpPr>
          <p:cNvPr id="91138" name="Rectangle 3"/>
          <p:cNvSpPr>
            <a:spLocks noGrp="1" noChangeArrowheads="1"/>
          </p:cNvSpPr>
          <p:nvPr>
            <p:ph idx="1"/>
          </p:nvPr>
        </p:nvSpPr>
        <p:spPr>
          <a:xfrm>
            <a:off x="1476375" y="1917700"/>
            <a:ext cx="7010400" cy="4114800"/>
          </a:xfrm>
        </p:spPr>
        <p:txBody>
          <a:bodyPr/>
          <a:lstStyle/>
          <a:p>
            <a:pPr>
              <a:buFont typeface="Wingdings" pitchFamily="2" charset="2"/>
              <a:buNone/>
            </a:pPr>
            <a:r>
              <a:rPr lang="zh-CN" altLang="en-US" sz="2400" smtClean="0"/>
              <a:t>    </a:t>
            </a:r>
            <a:r>
              <a:rPr lang="zh-CN" altLang="en-US" sz="2000" smtClean="0"/>
              <a:t>9月5日10:30分，进行手术，逐层切开腹壁进入腹腔探查，腹腔大量鲜血，脾窝有大量积血和血块，给予吸出，共吸出7500ml左右，术中患者尿量1000ml，输胶体3000ml，晶体2000ml，输红细胞13u，血浆13u，冷沉淀3u,自体血回输1250ml。手术顺利，入ICU时患者心率85次/分，血压140/95mmHg,患者目前生命体征平稳。</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Grp="1" noChangeArrowheads="1"/>
          </p:cNvSpPr>
          <p:nvPr>
            <p:ph type="title"/>
          </p:nvPr>
        </p:nvSpPr>
        <p:spPr/>
        <p:txBody>
          <a:bodyPr/>
          <a:lstStyle/>
          <a:p>
            <a:r>
              <a:rPr lang="zh-CN" altLang="en-US" sz="2800" smtClean="0"/>
              <a:t>检测指标</a:t>
            </a:r>
          </a:p>
        </p:txBody>
      </p:sp>
      <p:graphicFrame>
        <p:nvGraphicFramePr>
          <p:cNvPr id="253955" name="Group 3"/>
          <p:cNvGraphicFramePr>
            <a:graphicFrameLocks noGrp="1"/>
          </p:cNvGraphicFramePr>
          <p:nvPr/>
        </p:nvGraphicFramePr>
        <p:xfrm>
          <a:off x="468313" y="1412875"/>
          <a:ext cx="8205787" cy="4502150"/>
        </p:xfrm>
        <a:graphic>
          <a:graphicData uri="http://schemas.openxmlformats.org/drawingml/2006/table">
            <a:tbl>
              <a:tblPr/>
              <a:tblGrid>
                <a:gridCol w="1782762"/>
                <a:gridCol w="1076325"/>
                <a:gridCol w="784225"/>
                <a:gridCol w="728663"/>
                <a:gridCol w="715962"/>
                <a:gridCol w="771525"/>
                <a:gridCol w="715963"/>
                <a:gridCol w="798512"/>
                <a:gridCol w="831850"/>
              </a:tblGrid>
              <a:tr h="411094">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900" b="1" i="0" u="none" strike="noStrike" cap="none" normalizeH="0" baseline="0" smtClean="0">
                          <a:ln>
                            <a:noFill/>
                          </a:ln>
                          <a:solidFill>
                            <a:srgbClr val="FFFFFF"/>
                          </a:solidFill>
                          <a:effectLst/>
                          <a:latin typeface="Calibri" pitchFamily="34" charset="0"/>
                          <a:ea typeface="宋体" pitchFamily="2" charset="-122"/>
                        </a:rPr>
                        <a:t>检测项目</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000" b="1" i="0" u="none" strike="noStrike" cap="none" normalizeH="0" baseline="0" smtClean="0">
                          <a:ln>
                            <a:noFill/>
                          </a:ln>
                          <a:solidFill>
                            <a:srgbClr val="FFFFFF"/>
                          </a:solidFill>
                          <a:effectLst/>
                          <a:latin typeface="Calibri" pitchFamily="34" charset="0"/>
                          <a:ea typeface="宋体" pitchFamily="2" charset="-122"/>
                        </a:rPr>
                        <a:t>正常值</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FFFFFF"/>
                          </a:solidFill>
                          <a:effectLst/>
                          <a:latin typeface="Calibri" pitchFamily="34" charset="0"/>
                          <a:ea typeface="宋体" pitchFamily="2" charset="-122"/>
                        </a:rPr>
                        <a:t>2013-9-4 10:50</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FFFFFF"/>
                          </a:solidFill>
                          <a:effectLst/>
                          <a:latin typeface="Calibri" pitchFamily="34" charset="0"/>
                          <a:ea typeface="宋体" pitchFamily="2" charset="-122"/>
                        </a:rPr>
                        <a:t>2013-9-5 3:10</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FFFFFF"/>
                          </a:solidFill>
                          <a:effectLst/>
                          <a:latin typeface="Calibri" pitchFamily="34" charset="0"/>
                          <a:ea typeface="宋体" pitchFamily="2" charset="-122"/>
                        </a:rPr>
                        <a:t>2013-9-6 15:24</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FFFFFF"/>
                          </a:solidFill>
                          <a:effectLst/>
                          <a:latin typeface="Calibri" pitchFamily="34" charset="0"/>
                          <a:ea typeface="宋体" pitchFamily="2" charset="-122"/>
                        </a:rPr>
                        <a:t>2013-9-10 6:30</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FFFFFF"/>
                          </a:solidFill>
                          <a:effectLst/>
                          <a:latin typeface="Calibri" pitchFamily="34" charset="0"/>
                          <a:ea typeface="宋体" pitchFamily="2" charset="-122"/>
                        </a:rPr>
                        <a:t>2013-9-11 6:30</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FFFFFF"/>
                          </a:solidFill>
                          <a:effectLst/>
                          <a:latin typeface="Calibri" pitchFamily="34" charset="0"/>
                          <a:ea typeface="宋体" pitchFamily="2" charset="-122"/>
                        </a:rPr>
                        <a:t>2013-9-14 6:30</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FFFFFF"/>
                          </a:solidFill>
                          <a:effectLst/>
                          <a:latin typeface="Calibri" pitchFamily="34" charset="0"/>
                          <a:ea typeface="宋体" pitchFamily="2" charset="-122"/>
                        </a:rPr>
                        <a:t>2013-9-18 6:30</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r>
              <a:tr h="449187">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000" b="1" i="0" u="none" strike="noStrike" cap="none" normalizeH="0" baseline="0" smtClean="0">
                          <a:ln>
                            <a:noFill/>
                          </a:ln>
                          <a:solidFill>
                            <a:srgbClr val="000000"/>
                          </a:solidFill>
                          <a:effectLst/>
                          <a:latin typeface="Calibri" pitchFamily="34" charset="0"/>
                          <a:ea typeface="宋体" pitchFamily="2" charset="-122"/>
                        </a:rPr>
                        <a:t>血红蛋白测定</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137-179/116-155</a:t>
                      </a:r>
                      <a:r>
                        <a:rPr kumimoji="0" lang="zh-CN" altLang="en-US" sz="1000" b="1" i="0" u="none" strike="noStrike" cap="none" normalizeH="0" baseline="0" smtClean="0">
                          <a:ln>
                            <a:noFill/>
                          </a:ln>
                          <a:solidFill>
                            <a:srgbClr val="000000"/>
                          </a:solidFill>
                          <a:effectLst/>
                          <a:latin typeface="Calibri" pitchFamily="34" charset="0"/>
                          <a:ea typeface="宋体" pitchFamily="2" charset="-122"/>
                        </a:rPr>
                        <a:t>（</a:t>
                      </a:r>
                      <a:r>
                        <a:rPr kumimoji="0" lang="en-US" altLang="zh-CN" sz="1000" b="1" i="0" u="none" strike="noStrike" cap="none" normalizeH="0" baseline="0" smtClean="0">
                          <a:ln>
                            <a:noFill/>
                          </a:ln>
                          <a:solidFill>
                            <a:srgbClr val="000000"/>
                          </a:solidFill>
                          <a:effectLst/>
                          <a:latin typeface="Calibri" pitchFamily="34" charset="0"/>
                          <a:ea typeface="宋体" pitchFamily="2" charset="-122"/>
                        </a:rPr>
                        <a:t>g/L </a:t>
                      </a:r>
                      <a:r>
                        <a:rPr kumimoji="0" lang="zh-CN" altLang="en-US" sz="1000" b="1" i="0" u="none" strike="noStrike" cap="none" normalizeH="0" baseline="0" smtClean="0">
                          <a:ln>
                            <a:noFill/>
                          </a:ln>
                          <a:solidFill>
                            <a:srgbClr val="000000"/>
                          </a:solidFill>
                          <a:effectLst/>
                          <a:latin typeface="Calibri" pitchFamily="34" charset="0"/>
                          <a:ea typeface="宋体" pitchFamily="2" charset="-122"/>
                        </a:rPr>
                        <a:t>）</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55</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98</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81</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101</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91</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102</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93</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r>
              <a:tr h="406332">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000" b="1" i="0" u="none" strike="noStrike" cap="none" normalizeH="0" baseline="0" smtClean="0">
                          <a:ln>
                            <a:noFill/>
                          </a:ln>
                          <a:solidFill>
                            <a:srgbClr val="000000"/>
                          </a:solidFill>
                          <a:effectLst/>
                          <a:latin typeface="Calibri" pitchFamily="34" charset="0"/>
                          <a:ea typeface="宋体" pitchFamily="2" charset="-122"/>
                        </a:rPr>
                        <a:t>红细胞计数</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4.3-5.9/3.9-5.2 </a:t>
                      </a:r>
                      <a:r>
                        <a:rPr kumimoji="0" lang="zh-CN" altLang="en-US" sz="1000" b="1" i="0" u="none" strike="noStrike" cap="none" normalizeH="0" baseline="0" smtClean="0">
                          <a:ln>
                            <a:noFill/>
                          </a:ln>
                          <a:solidFill>
                            <a:srgbClr val="000000"/>
                          </a:solidFill>
                          <a:effectLst/>
                          <a:latin typeface="Calibri" pitchFamily="34" charset="0"/>
                          <a:ea typeface="宋体" pitchFamily="2" charset="-122"/>
                        </a:rPr>
                        <a:t>（</a:t>
                      </a:r>
                      <a:r>
                        <a:rPr kumimoji="0" lang="en-US" altLang="zh-CN" sz="1000" b="1" i="0" u="none" strike="noStrike" cap="none" normalizeH="0" baseline="0" smtClean="0">
                          <a:ln>
                            <a:noFill/>
                          </a:ln>
                          <a:solidFill>
                            <a:srgbClr val="000000"/>
                          </a:solidFill>
                          <a:effectLst/>
                          <a:latin typeface="Calibri" pitchFamily="34" charset="0"/>
                          <a:ea typeface="宋体" pitchFamily="2" charset="-122"/>
                        </a:rPr>
                        <a:t>10^12/L</a:t>
                      </a:r>
                      <a:r>
                        <a:rPr kumimoji="0" lang="zh-CN" altLang="en-US" sz="1000" b="1" i="0" u="none" strike="noStrike" cap="none" normalizeH="0" baseline="0" smtClean="0">
                          <a:ln>
                            <a:noFill/>
                          </a:ln>
                          <a:solidFill>
                            <a:srgbClr val="000000"/>
                          </a:solidFill>
                          <a:effectLst/>
                          <a:latin typeface="Calibri" pitchFamily="34" charset="0"/>
                          <a:ea typeface="宋体" pitchFamily="2" charset="-122"/>
                        </a:rPr>
                        <a:t>）</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1.81</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3.29</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2.74</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3.55</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3.23</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3.44</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3.28</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r>
              <a:tr h="396808">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000" b="1" i="0" u="none" strike="noStrike" cap="none" normalizeH="0" baseline="0" smtClean="0">
                          <a:ln>
                            <a:noFill/>
                          </a:ln>
                          <a:solidFill>
                            <a:srgbClr val="000000"/>
                          </a:solidFill>
                          <a:effectLst/>
                          <a:latin typeface="Calibri" pitchFamily="34" charset="0"/>
                          <a:ea typeface="宋体" pitchFamily="2" charset="-122"/>
                        </a:rPr>
                        <a:t>白细胞计数</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3.5-10</a:t>
                      </a:r>
                      <a:r>
                        <a:rPr kumimoji="0" lang="zh-CN" altLang="en-US" sz="1000" b="1" i="0" u="none" strike="noStrike" cap="none" normalizeH="0" baseline="0" smtClean="0">
                          <a:ln>
                            <a:noFill/>
                          </a:ln>
                          <a:solidFill>
                            <a:srgbClr val="000000"/>
                          </a:solidFill>
                          <a:effectLst/>
                          <a:latin typeface="Calibri" pitchFamily="34" charset="0"/>
                          <a:ea typeface="宋体" pitchFamily="2" charset="-122"/>
                        </a:rPr>
                        <a:t>（</a:t>
                      </a:r>
                      <a:r>
                        <a:rPr kumimoji="0" lang="en-US" altLang="zh-CN" sz="1000" b="1" i="0" u="none" strike="noStrike" cap="none" normalizeH="0" baseline="0" smtClean="0">
                          <a:ln>
                            <a:noFill/>
                          </a:ln>
                          <a:solidFill>
                            <a:srgbClr val="000000"/>
                          </a:solidFill>
                          <a:effectLst/>
                          <a:latin typeface="Calibri" pitchFamily="34" charset="0"/>
                          <a:ea typeface="宋体" pitchFamily="2" charset="-122"/>
                        </a:rPr>
                        <a:t>10^9/L</a:t>
                      </a:r>
                      <a:r>
                        <a:rPr kumimoji="0" lang="zh-CN" altLang="en-US" sz="1000" b="1" i="0" u="none" strike="noStrike" cap="none" normalizeH="0" baseline="0" smtClean="0">
                          <a:ln>
                            <a:noFill/>
                          </a:ln>
                          <a:solidFill>
                            <a:srgbClr val="000000"/>
                          </a:solidFill>
                          <a:effectLst/>
                          <a:latin typeface="Calibri" pitchFamily="34" charset="0"/>
                          <a:ea typeface="宋体" pitchFamily="2" charset="-122"/>
                        </a:rPr>
                        <a:t>）</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14.32</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9.98</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17.9</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16.66</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16.43</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22.25</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14</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r>
              <a:tr h="365745">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000" b="1" i="0" u="none" strike="noStrike" cap="none" normalizeH="0" baseline="0" smtClean="0">
                          <a:ln>
                            <a:noFill/>
                          </a:ln>
                          <a:solidFill>
                            <a:srgbClr val="000000"/>
                          </a:solidFill>
                          <a:effectLst/>
                          <a:latin typeface="Calibri" pitchFamily="34" charset="0"/>
                          <a:ea typeface="宋体" pitchFamily="2" charset="-122"/>
                        </a:rPr>
                        <a:t>中性粒细胞</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endParaRPr kumimoji="0" lang="zh-CN" altLang="en-US" sz="1800" b="0" i="0" u="none" strike="noStrike" cap="none" normalizeH="0" baseline="0" smtClean="0">
                        <a:ln>
                          <a:noFill/>
                        </a:ln>
                        <a:solidFill>
                          <a:srgbClr val="000000"/>
                        </a:solidFill>
                        <a:effectLst/>
                        <a:latin typeface="Calibri" pitchFamily="34" charset="0"/>
                        <a:ea typeface="宋体" pitchFamily="2" charset="-122"/>
                      </a:endParaRP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0.894</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0.861</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0.884</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0.779</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0.719</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0.83</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0.78</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r>
              <a:tr h="366652">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000" b="1" i="0" u="none" strike="noStrike" cap="none" normalizeH="0" baseline="0" smtClean="0">
                          <a:ln>
                            <a:noFill/>
                          </a:ln>
                          <a:solidFill>
                            <a:srgbClr val="000000"/>
                          </a:solidFill>
                          <a:effectLst/>
                          <a:latin typeface="Calibri" pitchFamily="34" charset="0"/>
                          <a:ea typeface="宋体" pitchFamily="2" charset="-122"/>
                        </a:rPr>
                        <a:t>淋巴细胞</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endParaRPr kumimoji="0" lang="zh-CN" altLang="en-US" sz="1800" b="0" i="0" u="none" strike="noStrike" cap="none" normalizeH="0" baseline="0" smtClean="0">
                        <a:ln>
                          <a:noFill/>
                        </a:ln>
                        <a:solidFill>
                          <a:srgbClr val="000000"/>
                        </a:solidFill>
                        <a:effectLst/>
                        <a:latin typeface="Calibri" pitchFamily="34" charset="0"/>
                        <a:ea typeface="宋体" pitchFamily="2" charset="-122"/>
                      </a:endParaRP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0.068</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0.085</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0.073</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0.106</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0.147</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0.1</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0.12</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r>
              <a:tr h="244434">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000" b="1" i="0" u="none" strike="noStrike" cap="none" normalizeH="0" baseline="0" smtClean="0">
                          <a:ln>
                            <a:noFill/>
                          </a:ln>
                          <a:solidFill>
                            <a:srgbClr val="000000"/>
                          </a:solidFill>
                          <a:effectLst/>
                          <a:latin typeface="Calibri" pitchFamily="34" charset="0"/>
                          <a:ea typeface="宋体" pitchFamily="2" charset="-122"/>
                        </a:rPr>
                        <a:t>平均红细胞体积</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80-100</a:t>
                      </a:r>
                      <a:r>
                        <a:rPr kumimoji="0" lang="zh-CN" altLang="en-US" sz="1000" b="1" i="0" u="none" strike="noStrike" cap="none" normalizeH="0" baseline="0" smtClean="0">
                          <a:ln>
                            <a:noFill/>
                          </a:ln>
                          <a:solidFill>
                            <a:srgbClr val="000000"/>
                          </a:solidFill>
                          <a:effectLst/>
                          <a:latin typeface="Calibri" pitchFamily="34" charset="0"/>
                          <a:ea typeface="宋体" pitchFamily="2" charset="-122"/>
                        </a:rPr>
                        <a:t>（</a:t>
                      </a:r>
                      <a:r>
                        <a:rPr kumimoji="0" lang="en-US" altLang="zh-CN" sz="1000" b="1" i="0" u="none" strike="noStrike" cap="none" normalizeH="0" baseline="0" smtClean="0">
                          <a:ln>
                            <a:noFill/>
                          </a:ln>
                          <a:solidFill>
                            <a:srgbClr val="000000"/>
                          </a:solidFill>
                          <a:effectLst/>
                          <a:latin typeface="Calibri" pitchFamily="34" charset="0"/>
                          <a:ea typeface="宋体" pitchFamily="2" charset="-122"/>
                        </a:rPr>
                        <a:t>fl</a:t>
                      </a:r>
                      <a:r>
                        <a:rPr kumimoji="0" lang="zh-CN" altLang="en-US" sz="1000" b="1" i="0" u="none" strike="noStrike" cap="none" normalizeH="0" baseline="0" smtClean="0">
                          <a:ln>
                            <a:noFill/>
                          </a:ln>
                          <a:solidFill>
                            <a:srgbClr val="000000"/>
                          </a:solidFill>
                          <a:effectLst/>
                          <a:latin typeface="Calibri" pitchFamily="34" charset="0"/>
                          <a:ea typeface="宋体" pitchFamily="2" charset="-122"/>
                        </a:rPr>
                        <a:t>） </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94.5</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84.8</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88</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86.8</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87.6</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89.8</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89.6</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r>
              <a:tr h="243825">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000" b="1" i="0" u="none" strike="noStrike" cap="none" normalizeH="0" baseline="0" smtClean="0">
                          <a:ln>
                            <a:noFill/>
                          </a:ln>
                          <a:solidFill>
                            <a:srgbClr val="000000"/>
                          </a:solidFill>
                          <a:effectLst/>
                          <a:latin typeface="Calibri" pitchFamily="34" charset="0"/>
                          <a:ea typeface="宋体" pitchFamily="2" charset="-122"/>
                        </a:rPr>
                        <a:t>平均红细胞血红蛋白量</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pg</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30.4</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29.8</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29.6</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28.5</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28.2</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29.7</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28.4</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r>
              <a:tr h="244434">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000" b="1" i="0" u="none" strike="noStrike" cap="none" normalizeH="0" baseline="0" smtClean="0">
                          <a:ln>
                            <a:noFill/>
                          </a:ln>
                          <a:solidFill>
                            <a:srgbClr val="000000"/>
                          </a:solidFill>
                          <a:effectLst/>
                          <a:latin typeface="Calibri" pitchFamily="34" charset="0"/>
                          <a:ea typeface="宋体" pitchFamily="2" charset="-122"/>
                        </a:rPr>
                        <a:t>平均红细胞血红蛋白浓度</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g/L</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322</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351</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336</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328</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322</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330</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316</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r>
              <a:tr h="396808">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000" b="1" i="0" u="none" strike="noStrike" cap="none" normalizeH="0" baseline="0" smtClean="0">
                          <a:ln>
                            <a:noFill/>
                          </a:ln>
                          <a:solidFill>
                            <a:srgbClr val="000000"/>
                          </a:solidFill>
                          <a:effectLst/>
                          <a:latin typeface="Calibri" pitchFamily="34" charset="0"/>
                          <a:ea typeface="宋体" pitchFamily="2" charset="-122"/>
                        </a:rPr>
                        <a:t>血小板计数</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100~300(10^9/L)</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83</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62</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110</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501</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635</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950</a:t>
                      </a:r>
                      <a:r>
                        <a:rPr kumimoji="0" lang="zh-CN" altLang="en-US" sz="1000" b="1" i="0" u="none" strike="noStrike" cap="none" normalizeH="0" baseline="0" smtClean="0">
                          <a:ln>
                            <a:noFill/>
                          </a:ln>
                          <a:solidFill>
                            <a:srgbClr val="000000"/>
                          </a:solidFill>
                          <a:effectLst/>
                          <a:latin typeface="Calibri" pitchFamily="34" charset="0"/>
                          <a:ea typeface="宋体" pitchFamily="2" charset="-122"/>
                        </a:rPr>
                        <a:t>已复查</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889</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r>
              <a:tr h="244434">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000" b="1" i="0" u="none" strike="noStrike" cap="none" normalizeH="0" baseline="0" smtClean="0">
                          <a:ln>
                            <a:noFill/>
                          </a:ln>
                          <a:solidFill>
                            <a:srgbClr val="000000"/>
                          </a:solidFill>
                          <a:effectLst/>
                          <a:latin typeface="Calibri" pitchFamily="34" charset="0"/>
                          <a:ea typeface="宋体" pitchFamily="2" charset="-122"/>
                        </a:rPr>
                        <a:t>平均血小板体积测定</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fl</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10</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9.9</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9.9</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8.7</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8.6</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8.5</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8.1</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r>
              <a:tr h="365745">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000" b="1" i="0" u="none" strike="noStrike" cap="none" normalizeH="0" baseline="0" smtClean="0">
                          <a:ln>
                            <a:noFill/>
                          </a:ln>
                          <a:solidFill>
                            <a:srgbClr val="000000"/>
                          </a:solidFill>
                          <a:effectLst/>
                          <a:latin typeface="Calibri" pitchFamily="34" charset="0"/>
                          <a:ea typeface="宋体" pitchFamily="2" charset="-122"/>
                        </a:rPr>
                        <a:t>血小板比积测定</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endParaRPr kumimoji="0" lang="zh-CN" altLang="en-US" sz="1800" b="0" i="0" u="none" strike="noStrike" cap="none" normalizeH="0" baseline="0" smtClean="0">
                        <a:ln>
                          <a:noFill/>
                        </a:ln>
                        <a:solidFill>
                          <a:srgbClr val="000000"/>
                        </a:solidFill>
                        <a:effectLst/>
                        <a:latin typeface="Calibri" pitchFamily="34" charset="0"/>
                        <a:ea typeface="宋体" pitchFamily="2" charset="-122"/>
                      </a:endParaRP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0.08</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0.06</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0.11</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0.43</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0.55</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0.81</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0.72</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r>
              <a:tr h="366652">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000" b="1" i="0" u="none" strike="noStrike" cap="none" normalizeH="0" baseline="0" smtClean="0">
                          <a:ln>
                            <a:noFill/>
                          </a:ln>
                          <a:solidFill>
                            <a:srgbClr val="000000"/>
                          </a:solidFill>
                          <a:effectLst/>
                          <a:latin typeface="Calibri" pitchFamily="34" charset="0"/>
                          <a:ea typeface="宋体" pitchFamily="2" charset="-122"/>
                        </a:rPr>
                        <a:t>血小板体积分布宽度</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endParaRPr kumimoji="0" lang="zh-CN" altLang="en-US" sz="1800" b="0" i="0" u="none" strike="noStrike" cap="none" normalizeH="0" baseline="0" smtClean="0">
                        <a:ln>
                          <a:noFill/>
                        </a:ln>
                        <a:solidFill>
                          <a:srgbClr val="000000"/>
                        </a:solidFill>
                        <a:effectLst/>
                        <a:latin typeface="Calibri" pitchFamily="34" charset="0"/>
                        <a:ea typeface="宋体" pitchFamily="2" charset="-122"/>
                      </a:endParaRP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11.8</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10.8</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11.2</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8.7</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8.5</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8.8</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000" b="1" i="0" u="none" strike="noStrike" cap="none" normalizeH="0" baseline="0" smtClean="0">
                          <a:ln>
                            <a:noFill/>
                          </a:ln>
                          <a:solidFill>
                            <a:srgbClr val="000000"/>
                          </a:solidFill>
                          <a:effectLst/>
                          <a:latin typeface="Calibri" pitchFamily="34" charset="0"/>
                          <a:ea typeface="宋体" pitchFamily="2" charset="-122"/>
                        </a:rPr>
                        <a:t>8.1</a:t>
                      </a:r>
                    </a:p>
                  </a:txBody>
                  <a:tcPr marT="45713" marB="4571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r>
            </a:tbl>
          </a:graphicData>
        </a:graphic>
      </p:graphicFrame>
      <p:sp>
        <p:nvSpPr>
          <p:cNvPr id="92304" name="AutoShape 377"/>
          <p:cNvSpPr>
            <a:spLocks/>
          </p:cNvSpPr>
          <p:nvPr/>
        </p:nvSpPr>
        <p:spPr bwMode="auto">
          <a:xfrm>
            <a:off x="1763713" y="5734050"/>
            <a:ext cx="1655762" cy="792163"/>
          </a:xfrm>
          <a:prstGeom prst="borderCallout2">
            <a:avLst>
              <a:gd name="adj1" fmla="val 14421"/>
              <a:gd name="adj2" fmla="val 104602"/>
              <a:gd name="adj3" fmla="val 14421"/>
              <a:gd name="adj4" fmla="val 104602"/>
              <a:gd name="adj5" fmla="val -46153"/>
              <a:gd name="adj6" fmla="val 158856"/>
            </a:avLst>
          </a:prstGeom>
          <a:solidFill>
            <a:schemeClr val="accent1"/>
          </a:solidFill>
          <a:ln w="9525">
            <a:solidFill>
              <a:schemeClr val="tx1"/>
            </a:solidFill>
            <a:miter lim="800000"/>
            <a:headEnd/>
            <a:tailEnd/>
          </a:ln>
        </p:spPr>
        <p:txBody>
          <a:bodyPr/>
          <a:lstStyle/>
          <a:p>
            <a:pPr algn="ctr">
              <a:buFont typeface="Arial" charset="0"/>
              <a:buNone/>
            </a:pPr>
            <a:r>
              <a:rPr lang="zh-CN" altLang="en-US" sz="1400" b="1">
                <a:solidFill>
                  <a:srgbClr val="1C1917"/>
                </a:solidFill>
              </a:rPr>
              <a:t>术中输注红细胞13u,血浆1300ml，冷沉淀3u</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Rectangle 2"/>
          <p:cNvSpPr>
            <a:spLocks noGrp="1" noChangeArrowheads="1"/>
          </p:cNvSpPr>
          <p:nvPr>
            <p:ph type="title"/>
          </p:nvPr>
        </p:nvSpPr>
        <p:spPr/>
        <p:txBody>
          <a:bodyPr/>
          <a:lstStyle/>
          <a:p>
            <a:r>
              <a:rPr lang="zh-CN" altLang="en-US" sz="2800" smtClean="0"/>
              <a:t>检测指标</a:t>
            </a:r>
          </a:p>
        </p:txBody>
      </p:sp>
      <p:graphicFrame>
        <p:nvGraphicFramePr>
          <p:cNvPr id="254979" name="Group 3"/>
          <p:cNvGraphicFramePr>
            <a:graphicFrameLocks noGrp="1"/>
          </p:cNvGraphicFramePr>
          <p:nvPr/>
        </p:nvGraphicFramePr>
        <p:xfrm>
          <a:off x="828675" y="1773238"/>
          <a:ext cx="7369175" cy="4186237"/>
        </p:xfrm>
        <a:graphic>
          <a:graphicData uri="http://schemas.openxmlformats.org/drawingml/2006/table">
            <a:tbl>
              <a:tblPr/>
              <a:tblGrid>
                <a:gridCol w="1560513"/>
                <a:gridCol w="1162050"/>
                <a:gridCol w="1160462"/>
                <a:gridCol w="1160463"/>
                <a:gridCol w="1160462"/>
                <a:gridCol w="1165225"/>
              </a:tblGrid>
              <a:tr h="523875">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200" b="1" i="0" u="none" strike="noStrike" cap="none" normalizeH="0" baseline="0" smtClean="0">
                          <a:ln>
                            <a:noFill/>
                          </a:ln>
                          <a:solidFill>
                            <a:srgbClr val="FFFFFF"/>
                          </a:solidFill>
                          <a:effectLst/>
                          <a:latin typeface="Calibri" pitchFamily="34" charset="0"/>
                          <a:ea typeface="宋体" pitchFamily="2" charset="-122"/>
                        </a:rPr>
                        <a:t>检测项目</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200" b="1" i="0" u="none" strike="noStrike" cap="none" normalizeH="0" baseline="0" smtClean="0">
                          <a:ln>
                            <a:noFill/>
                          </a:ln>
                          <a:solidFill>
                            <a:srgbClr val="FFFFFF"/>
                          </a:solidFill>
                          <a:effectLst/>
                          <a:latin typeface="Calibri" pitchFamily="34" charset="0"/>
                          <a:ea typeface="宋体" pitchFamily="2" charset="-122"/>
                        </a:rPr>
                        <a:t>正常值</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FFFFFF"/>
                          </a:solidFill>
                          <a:effectLst/>
                          <a:latin typeface="Calibri" pitchFamily="34" charset="0"/>
                          <a:ea typeface="宋体" pitchFamily="2" charset="-122"/>
                        </a:rPr>
                        <a:t>2013-9-5</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FFFFFF"/>
                          </a:solidFill>
                          <a:effectLst/>
                          <a:latin typeface="Calibri" pitchFamily="34" charset="0"/>
                          <a:ea typeface="宋体" pitchFamily="2" charset="-122"/>
                        </a:rPr>
                        <a:t>2013-9-6</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FFFFFF"/>
                          </a:solidFill>
                          <a:effectLst/>
                          <a:latin typeface="Calibri" pitchFamily="34" charset="0"/>
                          <a:ea typeface="宋体" pitchFamily="2" charset="-122"/>
                        </a:rPr>
                        <a:t>2013-9-7</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FFFFFF"/>
                          </a:solidFill>
                          <a:effectLst/>
                          <a:latin typeface="Calibri" pitchFamily="34" charset="0"/>
                          <a:ea typeface="宋体" pitchFamily="2" charset="-122"/>
                        </a:rPr>
                        <a:t>2013-9-9</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r>
              <a:tr h="522288">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200" b="1" i="0" u="none" strike="noStrike" cap="none" normalizeH="0" baseline="0" smtClean="0">
                          <a:ln>
                            <a:noFill/>
                          </a:ln>
                          <a:solidFill>
                            <a:srgbClr val="000000"/>
                          </a:solidFill>
                          <a:effectLst/>
                          <a:latin typeface="Calibri" pitchFamily="34" charset="0"/>
                          <a:ea typeface="宋体" pitchFamily="2" charset="-122"/>
                        </a:rPr>
                        <a:t>血浆活化部分凝血酶原时间测定</a:t>
                      </a:r>
                      <a:r>
                        <a:rPr kumimoji="0" lang="en-US" altLang="zh-CN" sz="1200" b="1" i="0" u="none" strike="noStrike" cap="none" normalizeH="0" baseline="0" smtClean="0">
                          <a:ln>
                            <a:noFill/>
                          </a:ln>
                          <a:solidFill>
                            <a:srgbClr val="000000"/>
                          </a:solidFill>
                          <a:effectLst/>
                          <a:latin typeface="Calibri" pitchFamily="34" charset="0"/>
                          <a:ea typeface="宋体" pitchFamily="2" charset="-122"/>
                        </a:rPr>
                        <a:t>s</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25~40s</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40</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38.2</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43.7</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45</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r>
              <a:tr h="523875">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200" b="1" i="0" u="none" strike="noStrike" cap="none" normalizeH="0" baseline="0" smtClean="0">
                          <a:ln>
                            <a:noFill/>
                          </a:ln>
                          <a:solidFill>
                            <a:srgbClr val="000000"/>
                          </a:solidFill>
                          <a:effectLst/>
                          <a:latin typeface="Calibri" pitchFamily="34" charset="0"/>
                          <a:ea typeface="宋体" pitchFamily="2" charset="-122"/>
                        </a:rPr>
                        <a:t>血浆凝血酶原时间测定</a:t>
                      </a:r>
                      <a:r>
                        <a:rPr kumimoji="0" lang="en-US" altLang="zh-CN" sz="1200" b="1" i="0" u="none" strike="noStrike" cap="none" normalizeH="0" baseline="0" smtClean="0">
                          <a:ln>
                            <a:noFill/>
                          </a:ln>
                          <a:solidFill>
                            <a:srgbClr val="000000"/>
                          </a:solidFill>
                          <a:effectLst/>
                          <a:latin typeface="Calibri" pitchFamily="34" charset="0"/>
                          <a:ea typeface="宋体" pitchFamily="2" charset="-122"/>
                        </a:rPr>
                        <a:t>s</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12~17s</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21</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15.7</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15.2</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14.2</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r>
              <a:tr h="523875">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200" b="1" i="0" u="none" strike="noStrike" cap="none" normalizeH="0" baseline="0" smtClean="0">
                          <a:ln>
                            <a:noFill/>
                          </a:ln>
                          <a:solidFill>
                            <a:srgbClr val="000000"/>
                          </a:solidFill>
                          <a:effectLst/>
                          <a:latin typeface="Calibri" pitchFamily="34" charset="0"/>
                          <a:ea typeface="宋体" pitchFamily="2" charset="-122"/>
                        </a:rPr>
                        <a:t>血浆凝血酶原活动度测定</a:t>
                      </a:r>
                      <a:r>
                        <a:rPr kumimoji="0" lang="en-US" altLang="zh-CN" sz="1200" b="1" i="0" u="none" strike="noStrike" cap="none" normalizeH="0" baseline="0" smtClean="0">
                          <a:ln>
                            <a:noFill/>
                          </a:ln>
                          <a:solidFill>
                            <a:srgbClr val="000000"/>
                          </a:solidFill>
                          <a:effectLst/>
                          <a:latin typeface="Calibri" pitchFamily="34" charset="0"/>
                          <a:ea typeface="宋体" pitchFamily="2" charset="-122"/>
                        </a:rPr>
                        <a:t>%</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60~120</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52</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81</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85</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95</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r>
              <a:tr h="522288">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200" b="1" i="0" u="none" strike="noStrike" cap="none" normalizeH="0" baseline="0" smtClean="0">
                          <a:ln>
                            <a:noFill/>
                          </a:ln>
                          <a:solidFill>
                            <a:srgbClr val="000000"/>
                          </a:solidFill>
                          <a:effectLst/>
                          <a:latin typeface="Calibri" pitchFamily="34" charset="0"/>
                          <a:ea typeface="宋体" pitchFamily="2" charset="-122"/>
                        </a:rPr>
                        <a:t>国际标准化比值</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0.95~1.50</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1.64</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1.18</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1.14</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1.05</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r>
              <a:tr h="523875">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200" b="1" i="0" u="none" strike="noStrike" cap="none" normalizeH="0" baseline="0" smtClean="0">
                          <a:ln>
                            <a:noFill/>
                          </a:ln>
                          <a:solidFill>
                            <a:srgbClr val="000000"/>
                          </a:solidFill>
                          <a:effectLst/>
                          <a:latin typeface="Calibri" pitchFamily="34" charset="0"/>
                          <a:ea typeface="宋体" pitchFamily="2" charset="-122"/>
                        </a:rPr>
                        <a:t>血浆</a:t>
                      </a:r>
                      <a:r>
                        <a:rPr kumimoji="0" lang="en-US" altLang="zh-CN" sz="1200" b="1" i="0" u="none" strike="noStrike" cap="none" normalizeH="0" baseline="0" smtClean="0">
                          <a:ln>
                            <a:noFill/>
                          </a:ln>
                          <a:solidFill>
                            <a:srgbClr val="000000"/>
                          </a:solidFill>
                          <a:effectLst/>
                          <a:latin typeface="Calibri" pitchFamily="34" charset="0"/>
                          <a:ea typeface="宋体" pitchFamily="2" charset="-122"/>
                        </a:rPr>
                        <a:t>D-</a:t>
                      </a:r>
                      <a:r>
                        <a:rPr kumimoji="0" lang="zh-CN" altLang="en-US" sz="1200" b="1" i="0" u="none" strike="noStrike" cap="none" normalizeH="0" baseline="0" smtClean="0">
                          <a:ln>
                            <a:noFill/>
                          </a:ln>
                          <a:solidFill>
                            <a:srgbClr val="000000"/>
                          </a:solidFill>
                          <a:effectLst/>
                          <a:latin typeface="Calibri" pitchFamily="34" charset="0"/>
                          <a:ea typeface="宋体" pitchFamily="2" charset="-122"/>
                        </a:rPr>
                        <a:t>二聚体测定</a:t>
                      </a:r>
                      <a:r>
                        <a:rPr kumimoji="0" lang="en-US" altLang="zh-CN" sz="1200" b="1" i="0" u="none" strike="noStrike" cap="none" normalizeH="0" baseline="0" smtClean="0">
                          <a:ln>
                            <a:noFill/>
                          </a:ln>
                          <a:solidFill>
                            <a:srgbClr val="000000"/>
                          </a:solidFill>
                          <a:effectLst/>
                          <a:latin typeface="Calibri" pitchFamily="34" charset="0"/>
                          <a:ea typeface="宋体" pitchFamily="2" charset="-122"/>
                        </a:rPr>
                        <a:t>ug/mL</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0.0~0.5</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1.401</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1.655</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1.715</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1.773</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r>
              <a:tr h="523875">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200" b="1" i="0" u="none" strike="noStrike" cap="none" normalizeH="0" baseline="0" smtClean="0">
                          <a:ln>
                            <a:noFill/>
                          </a:ln>
                          <a:solidFill>
                            <a:srgbClr val="000000"/>
                          </a:solidFill>
                          <a:effectLst/>
                          <a:latin typeface="Calibri" pitchFamily="34" charset="0"/>
                          <a:ea typeface="宋体" pitchFamily="2" charset="-122"/>
                        </a:rPr>
                        <a:t>凝血酶时间测定</a:t>
                      </a:r>
                      <a:r>
                        <a:rPr kumimoji="0" lang="en-US" altLang="zh-CN" sz="1200" b="1" i="0" u="none" strike="noStrike" cap="none" normalizeH="0" baseline="0" smtClean="0">
                          <a:ln>
                            <a:noFill/>
                          </a:ln>
                          <a:solidFill>
                            <a:srgbClr val="000000"/>
                          </a:solidFill>
                          <a:effectLst/>
                          <a:latin typeface="Calibri" pitchFamily="34" charset="0"/>
                          <a:ea typeface="宋体" pitchFamily="2" charset="-122"/>
                        </a:rPr>
                        <a:t>s</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17~28s</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24.6</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19.5</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19.9</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19.2</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r>
              <a:tr h="522288">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200" b="1" i="0" u="none" strike="noStrike" cap="none" normalizeH="0" baseline="0" smtClean="0">
                          <a:ln>
                            <a:noFill/>
                          </a:ln>
                          <a:solidFill>
                            <a:srgbClr val="000000"/>
                          </a:solidFill>
                          <a:effectLst/>
                          <a:latin typeface="Calibri" pitchFamily="34" charset="0"/>
                          <a:ea typeface="宋体" pitchFamily="2" charset="-122"/>
                        </a:rPr>
                        <a:t>血浆纤维蛋白原测定</a:t>
                      </a:r>
                      <a:r>
                        <a:rPr kumimoji="0" lang="en-US" altLang="zh-CN" sz="1200" b="1" i="0" u="none" strike="noStrike" cap="none" normalizeH="0" baseline="0" smtClean="0">
                          <a:ln>
                            <a:noFill/>
                          </a:ln>
                          <a:solidFill>
                            <a:srgbClr val="000000"/>
                          </a:solidFill>
                          <a:effectLst/>
                          <a:latin typeface="Calibri" pitchFamily="34" charset="0"/>
                          <a:ea typeface="宋体" pitchFamily="2" charset="-122"/>
                        </a:rPr>
                        <a:t>g/L</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2.0~4.0s</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1.27</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4.14</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5.16</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200" b="1" i="0" u="none" strike="noStrike" cap="none" normalizeH="0" baseline="0" smtClean="0">
                          <a:ln>
                            <a:noFill/>
                          </a:ln>
                          <a:solidFill>
                            <a:srgbClr val="000000"/>
                          </a:solidFill>
                          <a:effectLst/>
                          <a:latin typeface="Calibri" pitchFamily="34" charset="0"/>
                          <a:ea typeface="宋体" pitchFamily="2" charset="-122"/>
                        </a:rPr>
                        <a:t>8.3</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p:nvPr>
        </p:nvSpPr>
        <p:spPr>
          <a:xfrm>
            <a:off x="1524000" y="549275"/>
            <a:ext cx="7010400" cy="1168400"/>
          </a:xfrm>
        </p:spPr>
        <p:txBody>
          <a:bodyPr/>
          <a:lstStyle/>
          <a:p>
            <a:r>
              <a:rPr lang="zh-CN" altLang="en-US" smtClean="0">
                <a:solidFill>
                  <a:srgbClr val="FF3300"/>
                </a:solidFill>
              </a:rPr>
              <a:t>手术及创伤输血指南</a:t>
            </a:r>
            <a:r>
              <a:rPr lang="zh-CN" altLang="en-US" smtClean="0"/>
              <a:t> </a:t>
            </a:r>
          </a:p>
        </p:txBody>
      </p:sp>
      <p:sp>
        <p:nvSpPr>
          <p:cNvPr id="8195" name="Rectangle 3"/>
          <p:cNvSpPr>
            <a:spLocks noGrp="1" noChangeArrowheads="1"/>
          </p:cNvSpPr>
          <p:nvPr>
            <p:ph idx="1"/>
          </p:nvPr>
        </p:nvSpPr>
        <p:spPr>
          <a:xfrm>
            <a:off x="684213" y="2492375"/>
            <a:ext cx="8064500" cy="3179763"/>
          </a:xfrm>
        </p:spPr>
        <p:txBody>
          <a:bodyPr rtlCol="0">
            <a:normAutofit fontScale="92500" lnSpcReduction="10000"/>
          </a:bodyPr>
          <a:lstStyle/>
          <a:p>
            <a:pPr fontAlgn="auto">
              <a:lnSpc>
                <a:spcPct val="120000"/>
              </a:lnSpc>
              <a:spcAft>
                <a:spcPts val="0"/>
              </a:spcAft>
              <a:buFont typeface="Arial" panose="020B0604020202020204" pitchFamily="34" charset="0"/>
              <a:buChar char="•"/>
              <a:defRPr/>
            </a:pPr>
            <a:r>
              <a:rPr lang="zh-CN" altLang="en-US" sz="2400" smtClean="0"/>
              <a:t>用于需要提高血液携氧能力，血容量基本政常或低血容量已被纠正的患者。低血容量患者可配晶体液或胶体液应用。</a:t>
            </a:r>
            <a:br>
              <a:rPr lang="zh-CN" altLang="en-US" sz="2400" smtClean="0"/>
            </a:br>
            <a:r>
              <a:rPr lang="zh-CN" altLang="en-US" sz="2400" smtClean="0"/>
              <a:t>　　</a:t>
            </a:r>
            <a:r>
              <a:rPr lang="en-US" altLang="zh-CN" sz="2400" smtClean="0"/>
              <a:t>1</a:t>
            </a:r>
            <a:r>
              <a:rPr lang="zh-CN" altLang="en-US" sz="2400" smtClean="0"/>
              <a:t>． 血红蛋白＞</a:t>
            </a:r>
            <a:r>
              <a:rPr lang="en-US" altLang="zh-CN" sz="2400" smtClean="0"/>
              <a:t>100g/L,</a:t>
            </a:r>
            <a:r>
              <a:rPr lang="zh-CN" altLang="en-US" sz="2400" smtClean="0"/>
              <a:t>可以不输。</a:t>
            </a:r>
            <a:br>
              <a:rPr lang="zh-CN" altLang="en-US" sz="2400" smtClean="0"/>
            </a:br>
            <a:r>
              <a:rPr lang="zh-CN" altLang="en-US" sz="2400" smtClean="0"/>
              <a:t>　　</a:t>
            </a:r>
            <a:r>
              <a:rPr lang="en-US" altLang="zh-CN" sz="2400" smtClean="0"/>
              <a:t>2</a:t>
            </a:r>
            <a:r>
              <a:rPr lang="zh-CN" altLang="en-US" sz="2400" smtClean="0"/>
              <a:t>． 血红蛋白＜</a:t>
            </a:r>
            <a:r>
              <a:rPr lang="en-US" altLang="zh-CN" sz="2400" smtClean="0"/>
              <a:t>70g/L,</a:t>
            </a:r>
            <a:r>
              <a:rPr lang="zh-CN" altLang="en-US" sz="2400" smtClean="0"/>
              <a:t>应考虑输。</a:t>
            </a:r>
            <a:br>
              <a:rPr lang="zh-CN" altLang="en-US" sz="2400" smtClean="0"/>
            </a:br>
            <a:r>
              <a:rPr lang="zh-CN" altLang="en-US" sz="2400" smtClean="0"/>
              <a:t>　　</a:t>
            </a:r>
            <a:r>
              <a:rPr lang="en-US" altLang="zh-CN" sz="2400" smtClean="0"/>
              <a:t>3</a:t>
            </a:r>
            <a:r>
              <a:rPr lang="zh-CN" altLang="en-US" sz="2400" smtClean="0"/>
              <a:t>． 血红蛋白在</a:t>
            </a:r>
            <a:r>
              <a:rPr lang="en-US" altLang="zh-CN" sz="2400" smtClean="0"/>
              <a:t>70~100g/L </a:t>
            </a:r>
            <a:r>
              <a:rPr lang="zh-CN" altLang="en-US" sz="2400" smtClean="0"/>
              <a:t>之间，根据患者的贫血程度、心肺代偿功能、有无代谢率增高以及年龄等因素决定。</a:t>
            </a:r>
            <a:br>
              <a:rPr lang="zh-CN" altLang="en-US" sz="2400" smtClean="0"/>
            </a:br>
            <a:r>
              <a:rPr lang="zh-CN" altLang="en-US" sz="2400" smtClean="0"/>
              <a:t/>
            </a:r>
            <a:br>
              <a:rPr lang="zh-CN" altLang="en-US" sz="2400" smtClean="0"/>
            </a:br>
            <a:endParaRPr lang="zh-CN" altLang="en-US" sz="2400" smtClean="0"/>
          </a:p>
        </p:txBody>
      </p:sp>
      <p:sp>
        <p:nvSpPr>
          <p:cNvPr id="24579" name="Rectangle 4"/>
          <p:cNvSpPr>
            <a:spLocks noChangeArrowheads="1"/>
          </p:cNvSpPr>
          <p:nvPr/>
        </p:nvSpPr>
        <p:spPr bwMode="auto">
          <a:xfrm>
            <a:off x="684213" y="1628775"/>
            <a:ext cx="1871662" cy="647700"/>
          </a:xfrm>
          <a:prstGeom prst="rect">
            <a:avLst/>
          </a:prstGeom>
          <a:noFill/>
          <a:ln w="9525">
            <a:noFill/>
            <a:miter lim="800000"/>
            <a:headEnd/>
            <a:tailEnd/>
          </a:ln>
        </p:spPr>
        <p:txBody>
          <a:bodyPr anchor="ctr"/>
          <a:lstStyle/>
          <a:p>
            <a:r>
              <a:rPr lang="zh-CN" altLang="en-US" sz="2400" b="1">
                <a:solidFill>
                  <a:srgbClr val="FF3300"/>
                </a:solidFill>
              </a:rPr>
              <a:t>红细胞输注</a:t>
            </a:r>
            <a:r>
              <a:rPr lang="zh-CN" altLang="en-US" sz="4200">
                <a:solidFill>
                  <a:schemeClr val="tx2"/>
                </a:solidFill>
              </a:rPr>
              <a:t> </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2"/>
          <p:cNvSpPr>
            <a:spLocks noGrp="1" noChangeArrowheads="1"/>
          </p:cNvSpPr>
          <p:nvPr>
            <p:ph type="title"/>
          </p:nvPr>
        </p:nvSpPr>
        <p:spPr/>
        <p:txBody>
          <a:bodyPr/>
          <a:lstStyle/>
          <a:p>
            <a:r>
              <a:rPr lang="zh-CN" altLang="en-US" sz="2800" smtClean="0"/>
              <a:t>输血后评价</a:t>
            </a:r>
          </a:p>
        </p:txBody>
      </p:sp>
      <p:pic>
        <p:nvPicPr>
          <p:cNvPr id="94210" name="Picture 6"/>
          <p:cNvPicPr>
            <a:picLocks noGrp="1" noChangeAspect="1" noChangeArrowheads="1"/>
          </p:cNvPicPr>
          <p:nvPr>
            <p:ph idx="1"/>
          </p:nvPr>
        </p:nvPicPr>
        <p:blipFill>
          <a:blip r:embed="rId2"/>
          <a:srcRect/>
          <a:stretch>
            <a:fillRect/>
          </a:stretch>
        </p:blipFill>
        <p:spPr>
          <a:xfrm>
            <a:off x="1476375" y="1917700"/>
            <a:ext cx="6750050" cy="3556000"/>
          </a:xfrm>
        </p:spPr>
      </p:pic>
      <p:sp>
        <p:nvSpPr>
          <p:cNvPr id="94211" name="Text Box 3"/>
          <p:cNvSpPr txBox="1">
            <a:spLocks noChangeArrowheads="1"/>
          </p:cNvSpPr>
          <p:nvPr/>
        </p:nvSpPr>
        <p:spPr bwMode="auto">
          <a:xfrm>
            <a:off x="3348038" y="1341438"/>
            <a:ext cx="3744912" cy="365125"/>
          </a:xfrm>
          <a:prstGeom prst="rect">
            <a:avLst/>
          </a:prstGeom>
          <a:noFill/>
          <a:ln w="9525">
            <a:noFill/>
            <a:miter lim="800000"/>
            <a:headEnd/>
            <a:tailEnd/>
          </a:ln>
        </p:spPr>
        <p:txBody>
          <a:bodyPr>
            <a:spAutoFit/>
          </a:bodyPr>
          <a:lstStyle/>
          <a:p>
            <a:pPr>
              <a:buFont typeface="Arial" charset="0"/>
              <a:buNone/>
            </a:pPr>
            <a:r>
              <a:rPr lang="zh-CN" altLang="en-US" b="1">
                <a:solidFill>
                  <a:schemeClr val="tx2"/>
                </a:solidFill>
              </a:rPr>
              <a:t>血红蛋白与血小板计数</a:t>
            </a:r>
          </a:p>
        </p:txBody>
      </p:sp>
      <p:sp>
        <p:nvSpPr>
          <p:cNvPr id="94212" name="Text Box 4"/>
          <p:cNvSpPr txBox="1">
            <a:spLocks noChangeArrowheads="1"/>
          </p:cNvSpPr>
          <p:nvPr/>
        </p:nvSpPr>
        <p:spPr bwMode="auto">
          <a:xfrm>
            <a:off x="3781425" y="6054725"/>
            <a:ext cx="311150" cy="365125"/>
          </a:xfrm>
          <a:prstGeom prst="rect">
            <a:avLst/>
          </a:prstGeom>
          <a:noFill/>
          <a:ln w="9525">
            <a:noFill/>
            <a:miter lim="800000"/>
            <a:headEnd/>
            <a:tailEnd/>
          </a:ln>
        </p:spPr>
        <p:txBody>
          <a:bodyPr wrap="none">
            <a:spAutoFit/>
          </a:bodyPr>
          <a:lstStyle/>
          <a:p>
            <a:pPr>
              <a:buFont typeface="Arial" charset="0"/>
              <a:buNone/>
            </a:pPr>
            <a:endParaRPr lang="zh-CN" altLang="en-US"/>
          </a:p>
        </p:txBody>
      </p:sp>
      <p:sp>
        <p:nvSpPr>
          <p:cNvPr id="94213" name="Text Box 5"/>
          <p:cNvSpPr txBox="1">
            <a:spLocks noChangeArrowheads="1"/>
          </p:cNvSpPr>
          <p:nvPr/>
        </p:nvSpPr>
        <p:spPr bwMode="auto">
          <a:xfrm>
            <a:off x="2771775" y="5661025"/>
            <a:ext cx="3725863" cy="639763"/>
          </a:xfrm>
          <a:prstGeom prst="rect">
            <a:avLst/>
          </a:prstGeom>
          <a:noFill/>
          <a:ln w="9525">
            <a:noFill/>
            <a:miter lim="800000"/>
            <a:headEnd/>
            <a:tailEnd/>
          </a:ln>
        </p:spPr>
        <p:txBody>
          <a:bodyPr wrap="none">
            <a:spAutoFit/>
          </a:bodyPr>
          <a:lstStyle/>
          <a:p>
            <a:pPr>
              <a:buFont typeface="Arial" charset="0"/>
              <a:buNone/>
            </a:pPr>
            <a:r>
              <a:rPr lang="zh-CN" altLang="en-US" b="1">
                <a:solidFill>
                  <a:schemeClr val="tx2"/>
                </a:solidFill>
              </a:rPr>
              <a:t>血红蛋白</a:t>
            </a:r>
            <a:r>
              <a:rPr lang="en-US" altLang="zh-CN" b="1">
                <a:solidFill>
                  <a:schemeClr val="tx2"/>
                </a:solidFill>
              </a:rPr>
              <a:t>g/L   </a:t>
            </a:r>
            <a:r>
              <a:rPr lang="zh-CN" altLang="en-US" b="1">
                <a:solidFill>
                  <a:schemeClr val="tx2"/>
                </a:solidFill>
              </a:rPr>
              <a:t>血小板</a:t>
            </a:r>
            <a:r>
              <a:rPr lang="en-US" altLang="zh-CN" b="1">
                <a:solidFill>
                  <a:schemeClr val="tx2"/>
                </a:solidFill>
              </a:rPr>
              <a:t>10^9/L </a:t>
            </a:r>
          </a:p>
          <a:p>
            <a:pPr>
              <a:buFont typeface="Arial" charset="0"/>
              <a:buNone/>
            </a:pPr>
            <a:r>
              <a:rPr lang="zh-CN" altLang="en-US" b="1">
                <a:solidFill>
                  <a:schemeClr val="tx2"/>
                </a:solidFill>
              </a:rPr>
              <a:t>患者</a:t>
            </a:r>
            <a:r>
              <a:rPr lang="en-US" altLang="zh-CN" b="1">
                <a:solidFill>
                  <a:schemeClr val="tx2"/>
                </a:solidFill>
              </a:rPr>
              <a:t>9</a:t>
            </a:r>
            <a:r>
              <a:rPr lang="zh-CN" altLang="en-US" b="1">
                <a:solidFill>
                  <a:schemeClr val="tx2"/>
                </a:solidFill>
              </a:rPr>
              <a:t>月</a:t>
            </a:r>
            <a:r>
              <a:rPr lang="en-US" altLang="zh-CN" b="1">
                <a:solidFill>
                  <a:schemeClr val="tx2"/>
                </a:solidFill>
              </a:rPr>
              <a:t>5</a:t>
            </a:r>
            <a:r>
              <a:rPr lang="zh-CN" altLang="en-US" b="1">
                <a:solidFill>
                  <a:schemeClr val="tx2"/>
                </a:solidFill>
              </a:rPr>
              <a:t>日</a:t>
            </a:r>
            <a:r>
              <a:rPr lang="en-US" altLang="zh-CN" b="1">
                <a:solidFill>
                  <a:schemeClr val="tx2"/>
                </a:solidFill>
              </a:rPr>
              <a:t>10:30 </a:t>
            </a:r>
            <a:r>
              <a:rPr lang="zh-CN" altLang="en-US" b="1">
                <a:solidFill>
                  <a:schemeClr val="tx2"/>
                </a:solidFill>
              </a:rPr>
              <a:t>手术，</a:t>
            </a:r>
            <a:r>
              <a:rPr lang="en-US" altLang="zh-CN" b="1">
                <a:solidFill>
                  <a:schemeClr val="tx2"/>
                </a:solidFill>
              </a:rPr>
              <a:t>17:10</a:t>
            </a:r>
            <a:r>
              <a:rPr lang="zh-CN" altLang="en-US" b="1">
                <a:solidFill>
                  <a:schemeClr val="tx2"/>
                </a:solidFill>
              </a:rPr>
              <a:t>术毕</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2"/>
          <p:cNvSpPr>
            <a:spLocks noGrp="1" noChangeArrowheads="1"/>
          </p:cNvSpPr>
          <p:nvPr>
            <p:ph type="title"/>
          </p:nvPr>
        </p:nvSpPr>
        <p:spPr/>
        <p:txBody>
          <a:bodyPr/>
          <a:lstStyle/>
          <a:p>
            <a:r>
              <a:rPr lang="zh-CN" altLang="en-US" sz="3200" smtClean="0"/>
              <a:t>输血后评价</a:t>
            </a:r>
          </a:p>
        </p:txBody>
      </p:sp>
      <p:pic>
        <p:nvPicPr>
          <p:cNvPr id="95234" name="Picture 3"/>
          <p:cNvPicPr>
            <a:picLocks noGrp="1" noChangeAspect="1" noChangeArrowheads="1"/>
          </p:cNvPicPr>
          <p:nvPr>
            <p:ph idx="1"/>
          </p:nvPr>
        </p:nvPicPr>
        <p:blipFill>
          <a:blip r:embed="rId2"/>
          <a:srcRect/>
          <a:stretch>
            <a:fillRect/>
          </a:stretch>
        </p:blipFill>
        <p:spPr>
          <a:xfrm>
            <a:off x="1260475" y="1801813"/>
            <a:ext cx="7127875" cy="3651250"/>
          </a:xfrm>
        </p:spPr>
      </p:pic>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Rectangle 2"/>
          <p:cNvSpPr>
            <a:spLocks noGrp="1" noChangeArrowheads="1"/>
          </p:cNvSpPr>
          <p:nvPr>
            <p:ph type="title"/>
          </p:nvPr>
        </p:nvSpPr>
        <p:spPr/>
        <p:txBody>
          <a:bodyPr/>
          <a:lstStyle/>
          <a:p>
            <a:endParaRPr lang="zh-CN" altLang="en-US" smtClean="0"/>
          </a:p>
        </p:txBody>
      </p:sp>
      <p:sp>
        <p:nvSpPr>
          <p:cNvPr id="96258" name="Rectangle 3"/>
          <p:cNvSpPr>
            <a:spLocks noGrp="1" noChangeArrowheads="1"/>
          </p:cNvSpPr>
          <p:nvPr>
            <p:ph idx="1"/>
          </p:nvPr>
        </p:nvSpPr>
        <p:spPr/>
        <p:txBody>
          <a:bodyPr/>
          <a:lstStyle/>
          <a:p>
            <a:endParaRPr lang="zh-CN" altLang="en-US" sz="3100" smtClean="0"/>
          </a:p>
          <a:p>
            <a:pPr>
              <a:buFont typeface="Wingdings" pitchFamily="2" charset="2"/>
              <a:buNone/>
            </a:pPr>
            <a:r>
              <a:rPr lang="zh-CN" altLang="en-US" sz="3100" smtClean="0"/>
              <a:t>    </a:t>
            </a:r>
            <a:r>
              <a:rPr lang="zh-CN" altLang="en-US" sz="1600" b="1" smtClean="0"/>
              <a:t>诊疗经过</a:t>
            </a:r>
            <a:r>
              <a:rPr lang="zh-CN" altLang="en-US" sz="1600" smtClean="0"/>
              <a:t>：</a:t>
            </a:r>
          </a:p>
          <a:p>
            <a:pPr>
              <a:buFont typeface="Wingdings" pitchFamily="2" charset="2"/>
              <a:buNone/>
            </a:pPr>
            <a:r>
              <a:rPr lang="zh-CN" altLang="en-US" sz="1600" smtClean="0"/>
              <a:t>      患者入院后完善相关检查，急诊给予左下肢骨折外固定，骨盆骨折骨盆兜包扎，后于</a:t>
            </a:r>
            <a:r>
              <a:rPr lang="en-US" altLang="zh-CN" sz="1600" smtClean="0"/>
              <a:t>2013-9-5</a:t>
            </a:r>
            <a:r>
              <a:rPr lang="zh-CN" altLang="en-US" sz="1600" smtClean="0"/>
              <a:t>急诊在全麻下行剖腹探查，脾脏切除，置管引流术，术后转入</a:t>
            </a:r>
            <a:r>
              <a:rPr lang="en-US" altLang="zh-CN" sz="1600" smtClean="0"/>
              <a:t>ICU</a:t>
            </a:r>
            <a:r>
              <a:rPr lang="zh-CN" altLang="en-US" sz="1600" smtClean="0"/>
              <a:t>治疗，给予抗炎，补液、支持对症治疗，继续给予抗炎、补液支持对症治疗，目前已拔出盆腔引流管。患者生命体征平稳，腹软，无压痛、反跳痛，肠鸣音正常。左下肢骨折外固定，骨盆骨折骨盆兜包扎。</a:t>
            </a:r>
          </a:p>
          <a:p>
            <a:pPr>
              <a:buFont typeface="Wingdings" pitchFamily="2" charset="2"/>
              <a:buNone/>
            </a:pPr>
            <a:r>
              <a:rPr lang="zh-CN" altLang="en-US" sz="3100" smtClean="0"/>
              <a:t>    </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Rectangle 2"/>
          <p:cNvSpPr>
            <a:spLocks noGrp="1" noChangeArrowheads="1"/>
          </p:cNvSpPr>
          <p:nvPr>
            <p:ph type="title"/>
          </p:nvPr>
        </p:nvSpPr>
        <p:spPr/>
        <p:txBody>
          <a:bodyPr/>
          <a:lstStyle/>
          <a:p>
            <a:r>
              <a:rPr lang="zh-CN" altLang="en-US" sz="3200" smtClean="0">
                <a:solidFill>
                  <a:srgbClr val="FF3300"/>
                </a:solidFill>
              </a:rPr>
              <a:t>病例</a:t>
            </a:r>
            <a:r>
              <a:rPr lang="en-US" altLang="zh-CN" sz="3200" smtClean="0">
                <a:solidFill>
                  <a:srgbClr val="FF3300"/>
                </a:solidFill>
              </a:rPr>
              <a:t>7.(</a:t>
            </a:r>
            <a:r>
              <a:rPr lang="zh-CN" altLang="en-US" sz="3200" smtClean="0">
                <a:solidFill>
                  <a:srgbClr val="FF3300"/>
                </a:solidFill>
              </a:rPr>
              <a:t>重症外伤与输血</a:t>
            </a:r>
            <a:r>
              <a:rPr lang="en-US" altLang="zh-CN" sz="3200" smtClean="0">
                <a:solidFill>
                  <a:srgbClr val="FF3300"/>
                </a:solidFill>
              </a:rPr>
              <a:t>)</a:t>
            </a:r>
          </a:p>
        </p:txBody>
      </p:sp>
      <p:sp>
        <p:nvSpPr>
          <p:cNvPr id="97282" name="Rectangle 3"/>
          <p:cNvSpPr>
            <a:spLocks noGrp="1" noChangeArrowheads="1"/>
          </p:cNvSpPr>
          <p:nvPr>
            <p:ph idx="1"/>
          </p:nvPr>
        </p:nvSpPr>
        <p:spPr/>
        <p:txBody>
          <a:bodyPr/>
          <a:lstStyle/>
          <a:p>
            <a:pPr>
              <a:buFont typeface="Wingdings" pitchFamily="2" charset="2"/>
              <a:buNone/>
            </a:pPr>
            <a:r>
              <a:rPr lang="zh-CN" altLang="en-US" sz="2600" smtClean="0"/>
              <a:t>患者男，</a:t>
            </a:r>
            <a:r>
              <a:rPr lang="en-US" altLang="zh-CN" sz="2600" smtClean="0"/>
              <a:t>37</a:t>
            </a:r>
            <a:r>
              <a:rPr lang="zh-CN" altLang="en-US" sz="2600" smtClean="0"/>
              <a:t>岁，身高：</a:t>
            </a:r>
            <a:r>
              <a:rPr lang="en-US" altLang="zh-CN" sz="2600" smtClean="0"/>
              <a:t>165cm</a:t>
            </a:r>
            <a:r>
              <a:rPr lang="zh-CN" altLang="en-US" sz="2600" smtClean="0"/>
              <a:t>，体重：</a:t>
            </a:r>
            <a:r>
              <a:rPr lang="en-US" altLang="zh-CN" sz="2600" smtClean="0"/>
              <a:t>62kg</a:t>
            </a:r>
            <a:endParaRPr lang="zh-CN" altLang="en-US" sz="2600" smtClean="0"/>
          </a:p>
          <a:p>
            <a:pPr>
              <a:buFont typeface="Wingdings" pitchFamily="2" charset="2"/>
              <a:buNone/>
            </a:pPr>
            <a:r>
              <a:rPr lang="zh-CN" altLang="en-US" sz="2600" smtClean="0"/>
              <a:t>诊断：</a:t>
            </a:r>
          </a:p>
          <a:p>
            <a:pPr>
              <a:buFont typeface="Wingdings" pitchFamily="2" charset="2"/>
              <a:buNone/>
            </a:pPr>
            <a:r>
              <a:rPr lang="zh-CN" altLang="en-US" sz="2600" smtClean="0"/>
              <a:t>车祸伤：</a:t>
            </a:r>
          </a:p>
          <a:p>
            <a:pPr>
              <a:buFont typeface="Wingdings" pitchFamily="2" charset="2"/>
              <a:buNone/>
            </a:pPr>
            <a:r>
              <a:rPr lang="zh-CN" altLang="en-US" sz="2600" smtClean="0"/>
              <a:t> </a:t>
            </a:r>
            <a:r>
              <a:rPr lang="en-US" altLang="zh-CN" sz="2600" smtClean="0"/>
              <a:t>1.</a:t>
            </a:r>
            <a:r>
              <a:rPr lang="zh-CN" altLang="en-US" sz="2600" smtClean="0"/>
              <a:t>失血性休克</a:t>
            </a:r>
          </a:p>
          <a:p>
            <a:pPr>
              <a:buFont typeface="Wingdings" pitchFamily="2" charset="2"/>
              <a:buNone/>
            </a:pPr>
            <a:r>
              <a:rPr lang="zh-CN" altLang="en-US" sz="2600" smtClean="0"/>
              <a:t> </a:t>
            </a:r>
            <a:r>
              <a:rPr lang="en-US" altLang="zh-CN" sz="2600" smtClean="0"/>
              <a:t>2.</a:t>
            </a:r>
            <a:r>
              <a:rPr lang="zh-CN" altLang="en-US" sz="2600" smtClean="0"/>
              <a:t>腹腔出血</a:t>
            </a:r>
          </a:p>
          <a:p>
            <a:pPr>
              <a:buFont typeface="Wingdings" pitchFamily="2" charset="2"/>
              <a:buNone/>
            </a:pPr>
            <a:r>
              <a:rPr lang="zh-CN" altLang="en-US" sz="2600" smtClean="0"/>
              <a:t> </a:t>
            </a:r>
            <a:r>
              <a:rPr lang="en-US" altLang="zh-CN" sz="2600" smtClean="0"/>
              <a:t>3.</a:t>
            </a:r>
            <a:r>
              <a:rPr lang="zh-CN" altLang="en-US" sz="2600" smtClean="0"/>
              <a:t>脾破裂</a:t>
            </a:r>
          </a:p>
          <a:p>
            <a:pPr>
              <a:buFont typeface="Wingdings" pitchFamily="2" charset="2"/>
              <a:buNone/>
            </a:pPr>
            <a:r>
              <a:rPr lang="zh-CN" altLang="en-US" sz="2600" smtClean="0"/>
              <a:t> </a:t>
            </a:r>
            <a:r>
              <a:rPr lang="en-US" altLang="zh-CN" sz="2600" smtClean="0"/>
              <a:t>4.</a:t>
            </a:r>
            <a:r>
              <a:rPr lang="zh-CN" altLang="en-US" sz="2600" smtClean="0"/>
              <a:t>胸外伤：双肺挫裂伤、右侧气胸    </a:t>
            </a:r>
          </a:p>
          <a:p>
            <a:pPr>
              <a:buFont typeface="Wingdings" pitchFamily="2" charset="2"/>
              <a:buNone/>
            </a:pPr>
            <a:r>
              <a:rPr lang="zh-CN" altLang="en-US" sz="2600" smtClean="0"/>
              <a:t> </a:t>
            </a:r>
            <a:r>
              <a:rPr lang="en-US" altLang="zh-CN" sz="2600" smtClean="0"/>
              <a:t>5. </a:t>
            </a:r>
            <a:r>
              <a:rPr lang="zh-CN" altLang="en-US" sz="2600" smtClean="0"/>
              <a:t>脑外伤</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Rectangle 3"/>
          <p:cNvSpPr>
            <a:spLocks noGrp="1" noChangeArrowheads="1"/>
          </p:cNvSpPr>
          <p:nvPr>
            <p:ph idx="1"/>
          </p:nvPr>
        </p:nvSpPr>
        <p:spPr/>
        <p:txBody>
          <a:bodyPr/>
          <a:lstStyle/>
          <a:p>
            <a:pPr>
              <a:lnSpc>
                <a:spcPct val="120000"/>
              </a:lnSpc>
              <a:buFont typeface="Wingdings" pitchFamily="2" charset="2"/>
              <a:buNone/>
            </a:pPr>
            <a:r>
              <a:rPr lang="zh-CN" altLang="en-US" sz="2400" smtClean="0"/>
              <a:t>入院时生命体征</a:t>
            </a:r>
          </a:p>
          <a:p>
            <a:pPr>
              <a:lnSpc>
                <a:spcPct val="120000"/>
              </a:lnSpc>
              <a:buFont typeface="Wingdings" pitchFamily="2" charset="2"/>
              <a:buNone/>
            </a:pPr>
            <a:r>
              <a:rPr lang="zh-CN" altLang="en-US" sz="2400" smtClean="0"/>
              <a:t>    体温：</a:t>
            </a:r>
            <a:r>
              <a:rPr lang="en-US" altLang="zh-CN" sz="2400" smtClean="0"/>
              <a:t>35℃</a:t>
            </a:r>
            <a:r>
              <a:rPr lang="zh-CN" altLang="en-US" sz="2400" smtClean="0"/>
              <a:t>，脉搏：</a:t>
            </a:r>
            <a:r>
              <a:rPr lang="en-US" altLang="zh-CN" sz="2400" smtClean="0"/>
              <a:t>138</a:t>
            </a:r>
            <a:r>
              <a:rPr lang="zh-CN" altLang="en-US" sz="2400" smtClean="0"/>
              <a:t>次</a:t>
            </a:r>
            <a:r>
              <a:rPr lang="en-US" altLang="zh-CN" sz="2400" smtClean="0"/>
              <a:t>/</a:t>
            </a:r>
            <a:r>
              <a:rPr lang="zh-CN" altLang="en-US" sz="2400" smtClean="0"/>
              <a:t>分，呼吸：</a:t>
            </a:r>
            <a:r>
              <a:rPr lang="en-US" altLang="zh-CN" sz="2400" smtClean="0"/>
              <a:t>25</a:t>
            </a:r>
            <a:r>
              <a:rPr lang="zh-CN" altLang="en-US" sz="2400" smtClean="0"/>
              <a:t>次</a:t>
            </a:r>
            <a:r>
              <a:rPr lang="en-US" altLang="zh-CN" sz="2400" smtClean="0"/>
              <a:t>/</a:t>
            </a:r>
            <a:r>
              <a:rPr lang="zh-CN" altLang="en-US" sz="2400" smtClean="0"/>
              <a:t>分，血压：</a:t>
            </a:r>
            <a:r>
              <a:rPr lang="en-US" altLang="zh-CN" sz="2400" smtClean="0"/>
              <a:t>70/45mmHg</a:t>
            </a:r>
            <a:r>
              <a:rPr lang="zh-CN" altLang="en-US" sz="2400" smtClean="0"/>
              <a:t>。神志深昏迷。全身皮肤粘膜多处伤，双侧瞳孔扩散明显，直径约为</a:t>
            </a:r>
            <a:r>
              <a:rPr lang="en-US" altLang="zh-CN" sz="2400" smtClean="0"/>
              <a:t>5.5mm</a:t>
            </a:r>
            <a:r>
              <a:rPr lang="zh-CN" altLang="en-US" sz="2400" smtClean="0"/>
              <a:t>，对光反射消失。</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Rectangle 2"/>
          <p:cNvSpPr>
            <a:spLocks noGrp="1" noChangeArrowheads="1"/>
          </p:cNvSpPr>
          <p:nvPr>
            <p:ph type="title"/>
          </p:nvPr>
        </p:nvSpPr>
        <p:spPr/>
        <p:txBody>
          <a:bodyPr/>
          <a:lstStyle/>
          <a:p>
            <a:endParaRPr lang="zh-CN" altLang="en-US" smtClean="0"/>
          </a:p>
        </p:txBody>
      </p:sp>
      <p:sp>
        <p:nvSpPr>
          <p:cNvPr id="99330" name="Rectangle 3"/>
          <p:cNvSpPr>
            <a:spLocks noGrp="1" noChangeArrowheads="1"/>
          </p:cNvSpPr>
          <p:nvPr>
            <p:ph idx="1"/>
          </p:nvPr>
        </p:nvSpPr>
        <p:spPr/>
        <p:txBody>
          <a:bodyPr/>
          <a:lstStyle/>
          <a:p>
            <a:pPr>
              <a:buFont typeface="Wingdings" pitchFamily="2" charset="2"/>
              <a:buNone/>
            </a:pPr>
            <a:r>
              <a:rPr lang="zh-CN" altLang="en-US" smtClean="0"/>
              <a:t>入院时血常规：</a:t>
            </a:r>
          </a:p>
          <a:p>
            <a:pPr>
              <a:buFont typeface="Wingdings" pitchFamily="2" charset="2"/>
              <a:buNone/>
            </a:pPr>
            <a:r>
              <a:rPr lang="zh-CN" altLang="en-US" smtClean="0"/>
              <a:t> </a:t>
            </a:r>
            <a:r>
              <a:rPr lang="en-US" altLang="zh-CN" smtClean="0"/>
              <a:t>Hb</a:t>
            </a:r>
            <a:r>
              <a:rPr lang="zh-CN" altLang="en-US" smtClean="0"/>
              <a:t>：</a:t>
            </a:r>
            <a:r>
              <a:rPr lang="en-US" altLang="zh-CN" smtClean="0"/>
              <a:t>34g/L   PLT</a:t>
            </a:r>
            <a:r>
              <a:rPr lang="zh-CN" altLang="en-US" smtClean="0"/>
              <a:t>：</a:t>
            </a:r>
            <a:r>
              <a:rPr lang="en-US" altLang="zh-CN" smtClean="0"/>
              <a:t>72X10</a:t>
            </a:r>
            <a:r>
              <a:rPr lang="en-US" altLang="zh-CN" baseline="30000" smtClean="0"/>
              <a:t>9</a:t>
            </a:r>
            <a:r>
              <a:rPr lang="en-US" altLang="zh-CN" smtClean="0"/>
              <a:t>/L</a:t>
            </a:r>
          </a:p>
          <a:p>
            <a:pPr>
              <a:buFont typeface="Wingdings" pitchFamily="2" charset="2"/>
              <a:buNone/>
            </a:pPr>
            <a:r>
              <a:rPr lang="en-US" altLang="zh-CN" smtClean="0"/>
              <a:t>          </a:t>
            </a:r>
          </a:p>
          <a:p>
            <a:pPr>
              <a:buFont typeface="Wingdings" pitchFamily="2" charset="2"/>
              <a:buNone/>
            </a:pPr>
            <a:r>
              <a:rPr lang="zh-CN" altLang="en-US" smtClean="0"/>
              <a:t>入院时血生化：</a:t>
            </a:r>
          </a:p>
          <a:p>
            <a:pPr>
              <a:buFont typeface="Wingdings" pitchFamily="2" charset="2"/>
              <a:buNone/>
            </a:pPr>
            <a:r>
              <a:rPr lang="zh-CN" altLang="en-US" smtClean="0"/>
              <a:t> 血清白蛋白</a:t>
            </a:r>
            <a:r>
              <a:rPr lang="en-US" altLang="zh-CN" smtClean="0"/>
              <a:t>9.6g/L</a:t>
            </a:r>
            <a:r>
              <a:rPr lang="zh-CN" altLang="en-US" smtClean="0"/>
              <a:t>、肌酐</a:t>
            </a:r>
            <a:r>
              <a:rPr lang="en-US" altLang="zh-CN" smtClean="0"/>
              <a:t>157umol/L</a:t>
            </a:r>
            <a:r>
              <a:rPr lang="zh-CN" altLang="en-US" smtClean="0"/>
              <a:t>、                    尿素</a:t>
            </a:r>
            <a:r>
              <a:rPr lang="en-US" altLang="zh-CN" smtClean="0"/>
              <a:t>6.6mmol/L</a:t>
            </a:r>
            <a:r>
              <a:rPr lang="zh-CN" altLang="en-US" smtClean="0"/>
              <a:t>、肌酸激酶</a:t>
            </a:r>
            <a:r>
              <a:rPr lang="en-US" altLang="zh-CN" smtClean="0"/>
              <a:t>527U/L</a:t>
            </a:r>
            <a:r>
              <a:rPr lang="zh-CN" altLang="en-US" smtClean="0"/>
              <a:t>、         肌酸激酶同工酶</a:t>
            </a:r>
            <a:r>
              <a:rPr lang="en-US" altLang="zh-CN" smtClean="0"/>
              <a:t>57.3U/L</a:t>
            </a:r>
          </a:p>
          <a:p>
            <a:endParaRPr lang="zh-CN" altLang="en-US" smtClean="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Rectangle 3"/>
          <p:cNvSpPr>
            <a:spLocks noGrp="1" noChangeArrowheads="1"/>
          </p:cNvSpPr>
          <p:nvPr>
            <p:ph idx="1"/>
          </p:nvPr>
        </p:nvSpPr>
        <p:spPr/>
        <p:txBody>
          <a:bodyPr/>
          <a:lstStyle/>
          <a:p>
            <a:pPr>
              <a:buFont typeface="Wingdings" pitchFamily="2" charset="2"/>
              <a:buNone/>
            </a:pPr>
            <a:r>
              <a:rPr lang="zh-CN" altLang="en-US" smtClean="0"/>
              <a:t>患者于</a:t>
            </a:r>
            <a:r>
              <a:rPr lang="en-US" altLang="zh-CN" smtClean="0"/>
              <a:t>2013</a:t>
            </a:r>
            <a:r>
              <a:rPr lang="zh-CN" altLang="en-US" smtClean="0"/>
              <a:t>年</a:t>
            </a:r>
            <a:r>
              <a:rPr lang="en-US" altLang="zh-CN" smtClean="0"/>
              <a:t>9</a:t>
            </a:r>
            <a:r>
              <a:rPr lang="zh-CN" altLang="en-US" smtClean="0"/>
              <a:t>月</a:t>
            </a:r>
            <a:r>
              <a:rPr lang="en-US" altLang="zh-CN" smtClean="0"/>
              <a:t>8</a:t>
            </a:r>
            <a:r>
              <a:rPr lang="zh-CN" altLang="en-US" smtClean="0"/>
              <a:t>日</a:t>
            </a:r>
            <a:r>
              <a:rPr lang="en-US" altLang="zh-CN" smtClean="0"/>
              <a:t>13:55</a:t>
            </a:r>
            <a:r>
              <a:rPr lang="zh-CN" altLang="en-US" smtClean="0"/>
              <a:t>在全麻下行“剖腹探查</a:t>
            </a:r>
            <a:r>
              <a:rPr lang="en-US" altLang="zh-CN" smtClean="0"/>
              <a:t>+</a:t>
            </a:r>
            <a:r>
              <a:rPr lang="zh-CN" altLang="en-US" smtClean="0"/>
              <a:t>脾切除</a:t>
            </a:r>
            <a:r>
              <a:rPr lang="en-US" altLang="zh-CN" smtClean="0"/>
              <a:t>+</a:t>
            </a:r>
            <a:r>
              <a:rPr lang="zh-CN" altLang="en-US" smtClean="0"/>
              <a:t>腹腔引流术”</a:t>
            </a:r>
          </a:p>
          <a:p>
            <a:pPr>
              <a:buFont typeface="Wingdings" pitchFamily="2" charset="2"/>
              <a:buNone/>
            </a:pPr>
            <a:r>
              <a:rPr lang="zh-CN" altLang="en-US" smtClean="0"/>
              <a:t>术中患者失血</a:t>
            </a:r>
            <a:r>
              <a:rPr lang="en-US" altLang="zh-CN" smtClean="0"/>
              <a:t>6000ml</a:t>
            </a:r>
            <a:r>
              <a:rPr lang="zh-CN" altLang="en-US" smtClean="0"/>
              <a:t>，输红细胞</a:t>
            </a:r>
            <a:r>
              <a:rPr lang="en-US" altLang="zh-CN" smtClean="0"/>
              <a:t>10u</a:t>
            </a:r>
            <a:r>
              <a:rPr lang="zh-CN" altLang="en-US" smtClean="0"/>
              <a:t>，血浆</a:t>
            </a:r>
            <a:r>
              <a:rPr lang="en-US" altLang="zh-CN" smtClean="0"/>
              <a:t>6u</a:t>
            </a:r>
            <a:r>
              <a:rPr lang="zh-CN" altLang="en-US" smtClean="0"/>
              <a:t>，自体回输血</a:t>
            </a:r>
            <a:r>
              <a:rPr lang="en-US" altLang="zh-CN" smtClean="0"/>
              <a:t>1500ml</a:t>
            </a:r>
          </a:p>
          <a:p>
            <a:endParaRPr lang="zh-CN" altLang="en-US" smtClean="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123" name="Object 3"/>
          <p:cNvGraphicFramePr>
            <a:graphicFrameLocks noGrp="1" noChangeAspect="1"/>
          </p:cNvGraphicFramePr>
          <p:nvPr>
            <p:ph idx="1"/>
          </p:nvPr>
        </p:nvGraphicFramePr>
        <p:xfrm>
          <a:off x="395288" y="1863725"/>
          <a:ext cx="8351837" cy="3271838"/>
        </p:xfrm>
        <a:graphic>
          <a:graphicData uri="http://schemas.openxmlformats.org/presentationml/2006/ole">
            <p:oleObj spid="_x0000_s5123" name="图表" r:id="rId3" imgW="9896475" imgH="3876675" progId="Excel.Chart.8">
              <p:embed/>
            </p:oleObj>
          </a:graphicData>
        </a:graphic>
      </p:graphicFrame>
      <p:sp>
        <p:nvSpPr>
          <p:cNvPr id="5124" name="AutoShape 4"/>
          <p:cNvSpPr>
            <a:spLocks noChangeArrowheads="1"/>
          </p:cNvSpPr>
          <p:nvPr/>
        </p:nvSpPr>
        <p:spPr bwMode="auto">
          <a:xfrm rot="10800000">
            <a:off x="1476375" y="4652963"/>
            <a:ext cx="1152525" cy="360362"/>
          </a:xfrm>
          <a:prstGeom prst="wedgeRoundRectCallout">
            <a:avLst>
              <a:gd name="adj1" fmla="val 37875"/>
              <a:gd name="adj2" fmla="val 124005"/>
              <a:gd name="adj3" fmla="val 16667"/>
            </a:avLst>
          </a:prstGeom>
          <a:solidFill>
            <a:schemeClr val="accent1"/>
          </a:solidFill>
          <a:ln w="9525">
            <a:solidFill>
              <a:schemeClr val="tx1"/>
            </a:solidFill>
            <a:miter lim="800000"/>
            <a:headEnd/>
            <a:tailEnd/>
          </a:ln>
        </p:spPr>
        <p:txBody>
          <a:bodyPr rot="10800000"/>
          <a:lstStyle/>
          <a:p>
            <a:pPr algn="ctr"/>
            <a:r>
              <a:rPr lang="en-US" altLang="zh-CN"/>
              <a:t>RBC18u </a:t>
            </a:r>
          </a:p>
        </p:txBody>
      </p:sp>
      <p:sp>
        <p:nvSpPr>
          <p:cNvPr id="5125" name="AutoShape 5"/>
          <p:cNvSpPr>
            <a:spLocks noChangeArrowheads="1"/>
          </p:cNvSpPr>
          <p:nvPr/>
        </p:nvSpPr>
        <p:spPr bwMode="auto">
          <a:xfrm rot="10800000">
            <a:off x="3779838" y="3716338"/>
            <a:ext cx="993775" cy="360362"/>
          </a:xfrm>
          <a:prstGeom prst="wedgeRoundRectCallout">
            <a:avLst>
              <a:gd name="adj1" fmla="val -27157"/>
              <a:gd name="adj2" fmla="val -176875"/>
              <a:gd name="adj3" fmla="val 16667"/>
            </a:avLst>
          </a:prstGeom>
          <a:solidFill>
            <a:schemeClr val="accent1"/>
          </a:solidFill>
          <a:ln w="9525">
            <a:solidFill>
              <a:schemeClr val="tx1"/>
            </a:solidFill>
            <a:miter lim="800000"/>
            <a:headEnd/>
            <a:tailEnd/>
          </a:ln>
        </p:spPr>
        <p:txBody>
          <a:bodyPr rot="10800000"/>
          <a:lstStyle/>
          <a:p>
            <a:pPr algn="ctr"/>
            <a:r>
              <a:rPr lang="en-US" altLang="zh-CN"/>
              <a:t>RBC6u</a:t>
            </a:r>
          </a:p>
        </p:txBody>
      </p:sp>
      <p:sp>
        <p:nvSpPr>
          <p:cNvPr id="5126" name="AutoShape 6"/>
          <p:cNvSpPr>
            <a:spLocks noChangeArrowheads="1"/>
          </p:cNvSpPr>
          <p:nvPr/>
        </p:nvSpPr>
        <p:spPr bwMode="auto">
          <a:xfrm rot="10800000">
            <a:off x="4572000" y="2924175"/>
            <a:ext cx="1152525" cy="576263"/>
          </a:xfrm>
          <a:prstGeom prst="wedgeRoundRectCallout">
            <a:avLst>
              <a:gd name="adj1" fmla="val -34991"/>
              <a:gd name="adj2" fmla="val -111986"/>
              <a:gd name="adj3" fmla="val 16667"/>
            </a:avLst>
          </a:prstGeom>
          <a:solidFill>
            <a:schemeClr val="accent1"/>
          </a:solidFill>
          <a:ln w="9525">
            <a:solidFill>
              <a:schemeClr val="tx1"/>
            </a:solidFill>
            <a:miter lim="800000"/>
            <a:headEnd/>
            <a:tailEnd/>
          </a:ln>
        </p:spPr>
        <p:txBody>
          <a:bodyPr rot="10800000"/>
          <a:lstStyle/>
          <a:p>
            <a:pPr algn="ctr"/>
            <a:r>
              <a:rPr lang="en-US" altLang="zh-CN"/>
              <a:t>RBC12u PLT1u</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2"/>
          <p:cNvSpPr>
            <a:spLocks noGrp="1" noChangeArrowheads="1"/>
          </p:cNvSpPr>
          <p:nvPr>
            <p:ph type="title"/>
          </p:nvPr>
        </p:nvSpPr>
        <p:spPr/>
        <p:txBody>
          <a:bodyPr/>
          <a:lstStyle/>
          <a:p>
            <a:r>
              <a:rPr lang="zh-CN" altLang="en-US" smtClean="0"/>
              <a:t>凝血六项</a:t>
            </a:r>
          </a:p>
        </p:txBody>
      </p:sp>
      <p:graphicFrame>
        <p:nvGraphicFramePr>
          <p:cNvPr id="236547" name="Group 3"/>
          <p:cNvGraphicFramePr>
            <a:graphicFrameLocks noGrp="1"/>
          </p:cNvGraphicFramePr>
          <p:nvPr>
            <p:ph type="tbl" idx="1"/>
          </p:nvPr>
        </p:nvGraphicFramePr>
        <p:xfrm>
          <a:off x="827088" y="1628775"/>
          <a:ext cx="7993062" cy="3744913"/>
        </p:xfrm>
        <a:graphic>
          <a:graphicData uri="http://schemas.openxmlformats.org/drawingml/2006/table">
            <a:tbl>
              <a:tblPr/>
              <a:tblGrid>
                <a:gridCol w="1238250"/>
                <a:gridCol w="1138237"/>
                <a:gridCol w="1081088"/>
                <a:gridCol w="1223962"/>
                <a:gridCol w="1150938"/>
                <a:gridCol w="1225550"/>
                <a:gridCol w="935037"/>
              </a:tblGrid>
              <a:tr h="773113">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endParaRPr kumimoji="0" lang="zh-CN" altLang="en-US" sz="1800" b="0" i="0" u="none" strike="noStrike" cap="none" normalizeH="0" baseline="0" smtClean="0">
                        <a:ln>
                          <a:noFill/>
                        </a:ln>
                        <a:solidFill>
                          <a:schemeClr val="tx2"/>
                        </a:solidFill>
                        <a:effectLst/>
                        <a:latin typeface="Arial" charset="0"/>
                        <a:ea typeface="宋体"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9</a:t>
                      </a:r>
                      <a:r>
                        <a:rPr kumimoji="0" lang="zh-CN" altLang="en-US" sz="1800" b="0" i="0" u="none" strike="noStrike" cap="none" normalizeH="0" baseline="0" smtClean="0">
                          <a:ln>
                            <a:noFill/>
                          </a:ln>
                          <a:solidFill>
                            <a:schemeClr val="tx2"/>
                          </a:solidFill>
                          <a:effectLst/>
                          <a:latin typeface="Arial" charset="0"/>
                          <a:ea typeface="宋体" pitchFamily="2" charset="-122"/>
                        </a:rPr>
                        <a:t>月</a:t>
                      </a:r>
                      <a:r>
                        <a:rPr kumimoji="0" lang="en-US" altLang="zh-CN" sz="1800" b="0" i="0" u="none" strike="noStrike" cap="none" normalizeH="0" baseline="0" smtClean="0">
                          <a:ln>
                            <a:noFill/>
                          </a:ln>
                          <a:solidFill>
                            <a:schemeClr val="tx2"/>
                          </a:solidFill>
                          <a:effectLst/>
                          <a:latin typeface="Arial" charset="0"/>
                          <a:ea typeface="宋体" pitchFamily="2" charset="-122"/>
                        </a:rPr>
                        <a:t>8</a:t>
                      </a:r>
                      <a:r>
                        <a:rPr kumimoji="0" lang="zh-CN" altLang="en-US" sz="1800" b="0" i="0" u="none" strike="noStrike" cap="none" normalizeH="0" baseline="0" smtClean="0">
                          <a:ln>
                            <a:noFill/>
                          </a:ln>
                          <a:solidFill>
                            <a:schemeClr val="tx2"/>
                          </a:solidFill>
                          <a:effectLst/>
                          <a:latin typeface="Arial" charset="0"/>
                          <a:ea typeface="宋体" pitchFamily="2" charset="-122"/>
                        </a:rPr>
                        <a:t>日</a:t>
                      </a:r>
                      <a:r>
                        <a:rPr kumimoji="0" lang="en-US" altLang="zh-CN" sz="1800" b="0" i="0" u="none" strike="noStrike" cap="none" normalizeH="0" baseline="0" smtClean="0">
                          <a:ln>
                            <a:noFill/>
                          </a:ln>
                          <a:solidFill>
                            <a:schemeClr val="tx2"/>
                          </a:solidFill>
                          <a:effectLst/>
                          <a:latin typeface="Arial" charset="0"/>
                          <a:ea typeface="宋体" pitchFamily="2" charset="-122"/>
                        </a:rPr>
                        <a:t>19:00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9</a:t>
                      </a:r>
                      <a:r>
                        <a:rPr kumimoji="0" lang="zh-CN" altLang="en-US" sz="1800" b="0" i="0" u="none" strike="noStrike" cap="none" normalizeH="0" baseline="0" smtClean="0">
                          <a:ln>
                            <a:noFill/>
                          </a:ln>
                          <a:solidFill>
                            <a:schemeClr val="tx2"/>
                          </a:solidFill>
                          <a:effectLst/>
                          <a:latin typeface="Arial" charset="0"/>
                          <a:ea typeface="宋体" pitchFamily="2" charset="-122"/>
                        </a:rPr>
                        <a:t>月</a:t>
                      </a:r>
                      <a:r>
                        <a:rPr kumimoji="0" lang="en-US" altLang="zh-CN" sz="1800" b="0" i="0" u="none" strike="noStrike" cap="none" normalizeH="0" baseline="0" smtClean="0">
                          <a:ln>
                            <a:noFill/>
                          </a:ln>
                          <a:solidFill>
                            <a:schemeClr val="tx2"/>
                          </a:solidFill>
                          <a:effectLst/>
                          <a:latin typeface="Arial" charset="0"/>
                          <a:ea typeface="宋体" pitchFamily="2" charset="-122"/>
                        </a:rPr>
                        <a:t>8</a:t>
                      </a:r>
                      <a:r>
                        <a:rPr kumimoji="0" lang="zh-CN" altLang="en-US" sz="1800" b="0" i="0" u="none" strike="noStrike" cap="none" normalizeH="0" baseline="0" smtClean="0">
                          <a:ln>
                            <a:noFill/>
                          </a:ln>
                          <a:solidFill>
                            <a:schemeClr val="tx2"/>
                          </a:solidFill>
                          <a:effectLst/>
                          <a:latin typeface="Arial" charset="0"/>
                          <a:ea typeface="宋体" pitchFamily="2" charset="-122"/>
                        </a:rPr>
                        <a:t>日</a:t>
                      </a:r>
                      <a:r>
                        <a:rPr kumimoji="0" lang="en-US" altLang="zh-CN" sz="1800" b="0" i="0" u="none" strike="noStrike" cap="none" normalizeH="0" baseline="0" smtClean="0">
                          <a:ln>
                            <a:noFill/>
                          </a:ln>
                          <a:solidFill>
                            <a:schemeClr val="tx2"/>
                          </a:solidFill>
                          <a:effectLst/>
                          <a:latin typeface="Arial" charset="0"/>
                          <a:ea typeface="宋体" pitchFamily="2" charset="-122"/>
                        </a:rPr>
                        <a:t>23:40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9</a:t>
                      </a:r>
                      <a:r>
                        <a:rPr kumimoji="0" lang="zh-CN" altLang="en-US" sz="1800" b="0" i="0" u="none" strike="noStrike" cap="none" normalizeH="0" baseline="0" smtClean="0">
                          <a:ln>
                            <a:noFill/>
                          </a:ln>
                          <a:solidFill>
                            <a:schemeClr val="tx2"/>
                          </a:solidFill>
                          <a:effectLst/>
                          <a:latin typeface="Arial" charset="0"/>
                          <a:ea typeface="宋体" pitchFamily="2" charset="-122"/>
                        </a:rPr>
                        <a:t>月</a:t>
                      </a:r>
                      <a:r>
                        <a:rPr kumimoji="0" lang="en-US" altLang="zh-CN" sz="1800" b="0" i="0" u="none" strike="noStrike" cap="none" normalizeH="0" baseline="0" smtClean="0">
                          <a:ln>
                            <a:noFill/>
                          </a:ln>
                          <a:solidFill>
                            <a:schemeClr val="tx2"/>
                          </a:solidFill>
                          <a:effectLst/>
                          <a:latin typeface="Arial" charset="0"/>
                          <a:ea typeface="宋体" pitchFamily="2" charset="-122"/>
                        </a:rPr>
                        <a:t>9</a:t>
                      </a:r>
                      <a:r>
                        <a:rPr kumimoji="0" lang="zh-CN" altLang="en-US" sz="1800" b="0" i="0" u="none" strike="noStrike" cap="none" normalizeH="0" baseline="0" smtClean="0">
                          <a:ln>
                            <a:noFill/>
                          </a:ln>
                          <a:solidFill>
                            <a:schemeClr val="tx2"/>
                          </a:solidFill>
                          <a:effectLst/>
                          <a:latin typeface="Arial" charset="0"/>
                          <a:ea typeface="宋体" pitchFamily="2" charset="-122"/>
                        </a:rPr>
                        <a:t>日</a:t>
                      </a:r>
                      <a:r>
                        <a:rPr kumimoji="0" lang="en-US" altLang="zh-CN" sz="1800" b="0" i="0" u="none" strike="noStrike" cap="none" normalizeH="0" baseline="0" smtClean="0">
                          <a:ln>
                            <a:noFill/>
                          </a:ln>
                          <a:solidFill>
                            <a:schemeClr val="tx2"/>
                          </a:solidFill>
                          <a:effectLst/>
                          <a:latin typeface="Arial" charset="0"/>
                          <a:ea typeface="宋体" pitchFamily="2" charset="-122"/>
                        </a:rPr>
                        <a:t>3:00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9</a:t>
                      </a:r>
                      <a:r>
                        <a:rPr kumimoji="0" lang="zh-CN" altLang="en-US" sz="1800" b="0" i="0" u="none" strike="noStrike" cap="none" normalizeH="0" baseline="0" smtClean="0">
                          <a:ln>
                            <a:noFill/>
                          </a:ln>
                          <a:solidFill>
                            <a:schemeClr val="tx2"/>
                          </a:solidFill>
                          <a:effectLst/>
                          <a:latin typeface="Arial" charset="0"/>
                          <a:ea typeface="宋体" pitchFamily="2" charset="-122"/>
                        </a:rPr>
                        <a:t>月</a:t>
                      </a:r>
                      <a:r>
                        <a:rPr kumimoji="0" lang="en-US" altLang="zh-CN" sz="1800" b="0" i="0" u="none" strike="noStrike" cap="none" normalizeH="0" baseline="0" smtClean="0">
                          <a:ln>
                            <a:noFill/>
                          </a:ln>
                          <a:solidFill>
                            <a:schemeClr val="tx2"/>
                          </a:solidFill>
                          <a:effectLst/>
                          <a:latin typeface="Arial" charset="0"/>
                          <a:ea typeface="宋体" pitchFamily="2" charset="-122"/>
                        </a:rPr>
                        <a:t>10</a:t>
                      </a:r>
                      <a:r>
                        <a:rPr kumimoji="0" lang="zh-CN" altLang="en-US" sz="1800" b="0" i="0" u="none" strike="noStrike" cap="none" normalizeH="0" baseline="0" smtClean="0">
                          <a:ln>
                            <a:noFill/>
                          </a:ln>
                          <a:solidFill>
                            <a:schemeClr val="tx2"/>
                          </a:solidFill>
                          <a:effectLst/>
                          <a:latin typeface="Arial" charset="0"/>
                          <a:ea typeface="宋体" pitchFamily="2" charset="-122"/>
                        </a:rPr>
                        <a:t>日</a:t>
                      </a:r>
                      <a:r>
                        <a:rPr kumimoji="0" lang="en-US" altLang="zh-CN" sz="1800" b="0" i="0" u="none" strike="noStrike" cap="none" normalizeH="0" baseline="0" smtClean="0">
                          <a:ln>
                            <a:noFill/>
                          </a:ln>
                          <a:solidFill>
                            <a:schemeClr val="tx2"/>
                          </a:solidFill>
                          <a:effectLst/>
                          <a:latin typeface="Arial" charset="0"/>
                          <a:ea typeface="宋体" pitchFamily="2" charset="-122"/>
                        </a:rPr>
                        <a:t>8:00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zh-CN" altLang="en-US" sz="1800" b="1" i="0" u="none" strike="noStrike" cap="none" normalizeH="0" baseline="0" smtClean="0">
                          <a:ln>
                            <a:noFill/>
                          </a:ln>
                          <a:solidFill>
                            <a:schemeClr val="tx2"/>
                          </a:solidFill>
                          <a:effectLst/>
                          <a:latin typeface="Arial" charset="0"/>
                          <a:ea typeface="宋体" pitchFamily="2" charset="-122"/>
                        </a:rPr>
                        <a:t>正常值</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ltLang="en-US"/>
                    </a:p>
                  </a:txBody>
                  <a:tcPr/>
                </a:tc>
              </a:tr>
              <a:tr h="50800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APTT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&gt;130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70.3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44.3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45.7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25-40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50800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PT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&gt;120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46.0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34.7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27.7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12-17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6413">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TT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49.1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24.6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24.5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17-28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487363">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D-</a:t>
                      </a:r>
                      <a:r>
                        <a:rPr kumimoji="0" lang="zh-CN" altLang="en-US" sz="1800" b="1" i="0" u="none" strike="noStrike" cap="none" normalizeH="0" baseline="0" smtClean="0">
                          <a:ln>
                            <a:noFill/>
                          </a:ln>
                          <a:solidFill>
                            <a:schemeClr val="tx2"/>
                          </a:solidFill>
                          <a:effectLst/>
                          <a:latin typeface="Arial" charset="0"/>
                          <a:ea typeface="宋体" pitchFamily="2" charset="-122"/>
                        </a:rPr>
                        <a:t>二聚体</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4.159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3.189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2.38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3.764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0-0.5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ug/ml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070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Fg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0.45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1.11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1.55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1.97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2.0-4.0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g/L</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441325">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INR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endParaRPr kumimoji="0" lang="zh-CN" altLang="en-US" sz="1800" b="0" i="0" u="none" strike="noStrike" cap="none" normalizeH="0" baseline="0" smtClean="0">
                        <a:ln>
                          <a:noFill/>
                        </a:ln>
                        <a:solidFill>
                          <a:schemeClr val="tx2"/>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4.01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2.91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2.25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altLang="zh-CN" sz="1800" b="0" i="0" u="none" strike="noStrike" cap="none" normalizeH="0" baseline="0" smtClean="0">
                          <a:ln>
                            <a:noFill/>
                          </a:ln>
                          <a:solidFill>
                            <a:schemeClr val="tx2"/>
                          </a:solidFill>
                          <a:effectLst/>
                          <a:latin typeface="Arial" charset="0"/>
                          <a:ea typeface="宋体" pitchFamily="2" charset="-122"/>
                        </a:rPr>
                        <a:t>0.95-1.5</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endParaRPr kumimoji="0" lang="en-US" altLang="zh-CN" sz="1800" b="0" i="0" u="none" strike="noStrike" cap="none" normalizeH="0" baseline="0" smtClean="0">
                        <a:ln>
                          <a:noFill/>
                        </a:ln>
                        <a:solidFill>
                          <a:schemeClr val="tx2"/>
                        </a:solidFill>
                        <a:effectLst/>
                        <a:latin typeface="Arial" charset="0"/>
                        <a:ea typeface="宋体" pitchFamily="2" charset="-122"/>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03494" name="AutoShape 86"/>
          <p:cNvSpPr>
            <a:spLocks noChangeArrowheads="1"/>
          </p:cNvSpPr>
          <p:nvPr/>
        </p:nvSpPr>
        <p:spPr bwMode="auto">
          <a:xfrm rot="10800000">
            <a:off x="468313" y="5661025"/>
            <a:ext cx="1512887" cy="609600"/>
          </a:xfrm>
          <a:prstGeom prst="wedgeRoundRectCallout">
            <a:avLst>
              <a:gd name="adj1" fmla="val -60704"/>
              <a:gd name="adj2" fmla="val 90620"/>
              <a:gd name="adj3" fmla="val 16667"/>
            </a:avLst>
          </a:prstGeom>
          <a:solidFill>
            <a:schemeClr val="accent1"/>
          </a:solidFill>
          <a:ln w="9525">
            <a:solidFill>
              <a:schemeClr val="tx1"/>
            </a:solidFill>
            <a:miter lim="800000"/>
            <a:headEnd/>
            <a:tailEnd/>
          </a:ln>
        </p:spPr>
        <p:txBody>
          <a:bodyPr rot="10800000"/>
          <a:lstStyle/>
          <a:p>
            <a:pPr algn="ctr"/>
            <a:r>
              <a:rPr lang="zh-CN" altLang="en-US"/>
              <a:t>血浆：</a:t>
            </a:r>
            <a:r>
              <a:rPr lang="en-US" altLang="zh-CN"/>
              <a:t>7.5u </a:t>
            </a:r>
            <a:r>
              <a:rPr lang="zh-CN" altLang="en-US"/>
              <a:t>冷沉淀：</a:t>
            </a:r>
            <a:r>
              <a:rPr lang="en-US" altLang="zh-CN"/>
              <a:t>6u</a:t>
            </a:r>
          </a:p>
        </p:txBody>
      </p:sp>
      <p:sp>
        <p:nvSpPr>
          <p:cNvPr id="103495" name="AutoShape 87"/>
          <p:cNvSpPr>
            <a:spLocks noChangeArrowheads="1"/>
          </p:cNvSpPr>
          <p:nvPr/>
        </p:nvSpPr>
        <p:spPr bwMode="auto">
          <a:xfrm rot="10800000">
            <a:off x="1908175" y="5661025"/>
            <a:ext cx="1525588" cy="620713"/>
          </a:xfrm>
          <a:prstGeom prst="wedgeRoundRectCallout">
            <a:avLst>
              <a:gd name="adj1" fmla="val -46046"/>
              <a:gd name="adj2" fmla="val 91176"/>
              <a:gd name="adj3" fmla="val 16667"/>
            </a:avLst>
          </a:prstGeom>
          <a:solidFill>
            <a:schemeClr val="accent1"/>
          </a:solidFill>
          <a:ln w="9525">
            <a:solidFill>
              <a:schemeClr val="tx1"/>
            </a:solidFill>
            <a:miter lim="800000"/>
            <a:headEnd/>
            <a:tailEnd/>
          </a:ln>
        </p:spPr>
        <p:txBody>
          <a:bodyPr rot="10800000"/>
          <a:lstStyle/>
          <a:p>
            <a:pPr algn="ctr"/>
            <a:r>
              <a:rPr lang="en-US" altLang="zh-CN"/>
              <a:t>Fg</a:t>
            </a:r>
            <a:r>
              <a:rPr lang="zh-CN" altLang="en-US"/>
              <a:t>血浆：</a:t>
            </a:r>
            <a:r>
              <a:rPr lang="en-US" altLang="zh-CN"/>
              <a:t>7u</a:t>
            </a:r>
          </a:p>
          <a:p>
            <a:pPr algn="ctr"/>
            <a:r>
              <a:rPr lang="zh-CN" altLang="en-US"/>
              <a:t>冷沉淀：</a:t>
            </a:r>
            <a:r>
              <a:rPr lang="en-US" altLang="zh-CN"/>
              <a:t>6u</a:t>
            </a:r>
          </a:p>
        </p:txBody>
      </p:sp>
      <p:sp>
        <p:nvSpPr>
          <p:cNvPr id="103496" name="AutoShape 88"/>
          <p:cNvSpPr>
            <a:spLocks noChangeArrowheads="1"/>
          </p:cNvSpPr>
          <p:nvPr/>
        </p:nvSpPr>
        <p:spPr bwMode="auto">
          <a:xfrm rot="10800000">
            <a:off x="3419475" y="5661025"/>
            <a:ext cx="1295400" cy="609600"/>
          </a:xfrm>
          <a:prstGeom prst="wedgeRoundRectCallout">
            <a:avLst>
              <a:gd name="adj1" fmla="val -53556"/>
              <a:gd name="adj2" fmla="val 96870"/>
              <a:gd name="adj3" fmla="val 16667"/>
            </a:avLst>
          </a:prstGeom>
          <a:solidFill>
            <a:schemeClr val="accent1"/>
          </a:solidFill>
          <a:ln w="9525">
            <a:solidFill>
              <a:schemeClr val="tx1"/>
            </a:solidFill>
            <a:miter lim="800000"/>
            <a:headEnd/>
            <a:tailEnd/>
          </a:ln>
        </p:spPr>
        <p:txBody>
          <a:bodyPr rot="10800000"/>
          <a:lstStyle/>
          <a:p>
            <a:pPr algn="ctr"/>
            <a:r>
              <a:rPr lang="zh-CN" altLang="en-US"/>
              <a:t>血浆：</a:t>
            </a:r>
            <a:r>
              <a:rPr lang="en-US" altLang="zh-CN"/>
              <a:t>4u</a:t>
            </a:r>
          </a:p>
        </p:txBody>
      </p:sp>
      <p:sp>
        <p:nvSpPr>
          <p:cNvPr id="103497" name="AutoShape 89"/>
          <p:cNvSpPr>
            <a:spLocks noChangeArrowheads="1"/>
          </p:cNvSpPr>
          <p:nvPr/>
        </p:nvSpPr>
        <p:spPr bwMode="auto">
          <a:xfrm rot="10800000">
            <a:off x="4716463" y="5661025"/>
            <a:ext cx="1295400" cy="609600"/>
          </a:xfrm>
          <a:prstGeom prst="wedgeRoundRectCallout">
            <a:avLst>
              <a:gd name="adj1" fmla="val -39218"/>
              <a:gd name="adj2" fmla="val 96870"/>
              <a:gd name="adj3" fmla="val 16667"/>
            </a:avLst>
          </a:prstGeom>
          <a:solidFill>
            <a:schemeClr val="accent1"/>
          </a:solidFill>
          <a:ln w="9525">
            <a:solidFill>
              <a:schemeClr val="tx1"/>
            </a:solidFill>
            <a:miter lim="800000"/>
            <a:headEnd/>
            <a:tailEnd/>
          </a:ln>
        </p:spPr>
        <p:txBody>
          <a:bodyPr rot="10800000"/>
          <a:lstStyle/>
          <a:p>
            <a:pPr algn="ctr"/>
            <a:r>
              <a:rPr lang="zh-CN" altLang="en-US"/>
              <a:t>血浆：</a:t>
            </a:r>
            <a:r>
              <a:rPr lang="en-US" altLang="zh-CN"/>
              <a:t>4u</a:t>
            </a:r>
          </a:p>
          <a:p>
            <a:pPr algn="ctr"/>
            <a:r>
              <a:rPr lang="en-US" altLang="zh-CN"/>
              <a:t>PLT</a:t>
            </a:r>
            <a:r>
              <a:rPr lang="zh-CN" altLang="en-US"/>
              <a:t>：</a:t>
            </a:r>
            <a:r>
              <a:rPr lang="en-US" altLang="zh-CN"/>
              <a:t>1u</a:t>
            </a:r>
          </a:p>
          <a:p>
            <a:pPr algn="ctr"/>
            <a:endParaRPr lang="en-US" altLang="zh-CN"/>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Rectangle 2"/>
          <p:cNvSpPr>
            <a:spLocks noGrp="1" noChangeArrowheads="1"/>
          </p:cNvSpPr>
          <p:nvPr>
            <p:ph type="title"/>
          </p:nvPr>
        </p:nvSpPr>
        <p:spPr/>
        <p:txBody>
          <a:bodyPr/>
          <a:lstStyle/>
          <a:p>
            <a:r>
              <a:rPr lang="zh-CN" altLang="en-US" smtClean="0"/>
              <a:t>生化指标</a:t>
            </a:r>
          </a:p>
        </p:txBody>
      </p:sp>
      <p:graphicFrame>
        <p:nvGraphicFramePr>
          <p:cNvPr id="237571" name="Group 3"/>
          <p:cNvGraphicFramePr>
            <a:graphicFrameLocks noGrp="1"/>
          </p:cNvGraphicFramePr>
          <p:nvPr>
            <p:ph type="tbl" idx="1"/>
          </p:nvPr>
        </p:nvGraphicFramePr>
        <p:xfrm>
          <a:off x="611188" y="1773238"/>
          <a:ext cx="7921625" cy="4071937"/>
        </p:xfrm>
        <a:graphic>
          <a:graphicData uri="http://schemas.openxmlformats.org/drawingml/2006/table">
            <a:tbl>
              <a:tblPr/>
              <a:tblGrid>
                <a:gridCol w="1401762"/>
                <a:gridCol w="1406525"/>
                <a:gridCol w="1398588"/>
                <a:gridCol w="1841500"/>
                <a:gridCol w="962025"/>
                <a:gridCol w="911225"/>
              </a:tblGrid>
              <a:tr h="45085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zh-CN" altLang="en-US" sz="1800" b="0" i="0" u="none" strike="noStrike" cap="none" normalizeH="0" baseline="0" smtClean="0">
                          <a:ln>
                            <a:noFill/>
                          </a:ln>
                          <a:solidFill>
                            <a:schemeClr val="tx1"/>
                          </a:solidFill>
                          <a:effectLst/>
                          <a:latin typeface="Arial" charset="0"/>
                          <a:ea typeface="宋体" pitchFamily="2" charset="-122"/>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9</a:t>
                      </a:r>
                      <a:r>
                        <a:rPr kumimoji="0" lang="zh-CN" altLang="en-US" sz="1800" b="0" i="0" u="none" strike="noStrike" cap="none" normalizeH="0" baseline="0" smtClean="0">
                          <a:ln>
                            <a:noFill/>
                          </a:ln>
                          <a:solidFill>
                            <a:srgbClr val="000000"/>
                          </a:solidFill>
                          <a:effectLst/>
                          <a:latin typeface="Arial" charset="0"/>
                          <a:ea typeface="宋体" pitchFamily="2" charset="-122"/>
                        </a:rPr>
                        <a:t>月</a:t>
                      </a:r>
                      <a:r>
                        <a:rPr kumimoji="0" lang="en-US" altLang="zh-CN" sz="1800" b="0" i="0" u="none" strike="noStrike" cap="none" normalizeH="0" baseline="0" smtClean="0">
                          <a:ln>
                            <a:noFill/>
                          </a:ln>
                          <a:solidFill>
                            <a:srgbClr val="000000"/>
                          </a:solidFill>
                          <a:effectLst/>
                          <a:latin typeface="Arial" charset="0"/>
                          <a:ea typeface="宋体" pitchFamily="2" charset="-122"/>
                        </a:rPr>
                        <a:t>8</a:t>
                      </a:r>
                      <a:r>
                        <a:rPr kumimoji="0" lang="zh-CN" altLang="en-US" sz="1800" b="0" i="0" u="none" strike="noStrike" cap="none" normalizeH="0" baseline="0" smtClean="0">
                          <a:ln>
                            <a:noFill/>
                          </a:ln>
                          <a:solidFill>
                            <a:srgbClr val="000000"/>
                          </a:solidFill>
                          <a:effectLst/>
                          <a:latin typeface="Arial" charset="0"/>
                          <a:ea typeface="宋体" pitchFamily="2" charset="-122"/>
                        </a:rPr>
                        <a:t>日</a:t>
                      </a:r>
                      <a:endParaRPr kumimoji="0" lang="zh-CN" altLang="en-US" sz="1800" b="0"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9</a:t>
                      </a:r>
                      <a:r>
                        <a:rPr kumimoji="0" lang="zh-CN" altLang="en-US" sz="1800" b="0" i="0" u="none" strike="noStrike" cap="none" normalizeH="0" baseline="0" smtClean="0">
                          <a:ln>
                            <a:noFill/>
                          </a:ln>
                          <a:solidFill>
                            <a:srgbClr val="000000"/>
                          </a:solidFill>
                          <a:effectLst/>
                          <a:latin typeface="Arial" charset="0"/>
                          <a:ea typeface="宋体" pitchFamily="2" charset="-122"/>
                        </a:rPr>
                        <a:t>月</a:t>
                      </a:r>
                      <a:r>
                        <a:rPr kumimoji="0" lang="en-US" altLang="zh-CN" sz="1800" b="0" i="0" u="none" strike="noStrike" cap="none" normalizeH="0" baseline="0" smtClean="0">
                          <a:ln>
                            <a:noFill/>
                          </a:ln>
                          <a:solidFill>
                            <a:srgbClr val="000000"/>
                          </a:solidFill>
                          <a:effectLst/>
                          <a:latin typeface="Arial" charset="0"/>
                          <a:ea typeface="宋体" pitchFamily="2" charset="-122"/>
                        </a:rPr>
                        <a:t>9</a:t>
                      </a:r>
                      <a:r>
                        <a:rPr kumimoji="0" lang="zh-CN" altLang="en-US" sz="1800" b="0" i="0" u="none" strike="noStrike" cap="none" normalizeH="0" baseline="0" smtClean="0">
                          <a:ln>
                            <a:noFill/>
                          </a:ln>
                          <a:solidFill>
                            <a:srgbClr val="000000"/>
                          </a:solidFill>
                          <a:effectLst/>
                          <a:latin typeface="Arial" charset="0"/>
                          <a:ea typeface="宋体" pitchFamily="2" charset="-122"/>
                        </a:rPr>
                        <a:t>日</a:t>
                      </a:r>
                      <a:endParaRPr kumimoji="0" lang="zh-CN" altLang="en-US" sz="1800" b="0"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9</a:t>
                      </a:r>
                      <a:r>
                        <a:rPr kumimoji="0" lang="zh-CN" altLang="en-US" sz="1800" b="0" i="0" u="none" strike="noStrike" cap="none" normalizeH="0" baseline="0" smtClean="0">
                          <a:ln>
                            <a:noFill/>
                          </a:ln>
                          <a:solidFill>
                            <a:srgbClr val="000000"/>
                          </a:solidFill>
                          <a:effectLst/>
                          <a:latin typeface="Arial" charset="0"/>
                          <a:ea typeface="宋体" pitchFamily="2" charset="-122"/>
                        </a:rPr>
                        <a:t>月</a:t>
                      </a:r>
                      <a:r>
                        <a:rPr kumimoji="0" lang="en-US" altLang="zh-CN" sz="1800" b="0" i="0" u="none" strike="noStrike" cap="none" normalizeH="0" baseline="0" smtClean="0">
                          <a:ln>
                            <a:noFill/>
                          </a:ln>
                          <a:solidFill>
                            <a:srgbClr val="000000"/>
                          </a:solidFill>
                          <a:effectLst/>
                          <a:latin typeface="Arial" charset="0"/>
                          <a:ea typeface="宋体" pitchFamily="2" charset="-122"/>
                        </a:rPr>
                        <a:t>10</a:t>
                      </a:r>
                      <a:r>
                        <a:rPr kumimoji="0" lang="zh-CN" altLang="en-US" sz="1800" b="0" i="0" u="none" strike="noStrike" cap="none" normalizeH="0" baseline="0" smtClean="0">
                          <a:ln>
                            <a:noFill/>
                          </a:ln>
                          <a:solidFill>
                            <a:srgbClr val="000000"/>
                          </a:solidFill>
                          <a:effectLst/>
                          <a:latin typeface="Arial" charset="0"/>
                          <a:ea typeface="宋体" pitchFamily="2" charset="-122"/>
                        </a:rPr>
                        <a:t>日</a:t>
                      </a:r>
                      <a:endParaRPr kumimoji="0" lang="zh-CN" altLang="en-US" sz="1800" b="0"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zh-CN" altLang="en-US" sz="1800" b="1" i="0" u="none" strike="noStrike" cap="none" normalizeH="0" baseline="0" smtClean="0">
                          <a:ln>
                            <a:noFill/>
                          </a:ln>
                          <a:solidFill>
                            <a:srgbClr val="000000"/>
                          </a:solidFill>
                          <a:effectLst/>
                          <a:latin typeface="Arial" charset="0"/>
                          <a:ea typeface="宋体" pitchFamily="2" charset="-122"/>
                        </a:rPr>
                        <a:t>正常值</a:t>
                      </a:r>
                      <a:endParaRPr kumimoji="0" lang="zh-CN" altLang="en-US" sz="1800" b="0"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ltLang="en-US"/>
                    </a:p>
                  </a:txBody>
                  <a:tcPr/>
                </a:tc>
              </a:tr>
              <a:tr h="452438">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ALT</a:t>
                      </a:r>
                      <a:endParaRPr kumimoji="0" lang="en-US" altLang="zh-CN" sz="1800" b="0" i="0" u="none" strike="noStrike" cap="none" normalizeH="0" baseline="0" smtClean="0">
                        <a:ln>
                          <a:noFill/>
                        </a:ln>
                        <a:solidFill>
                          <a:schemeClr val="tx1"/>
                        </a:solidFill>
                        <a:effectLst/>
                        <a:latin typeface="Arial" charset="0"/>
                        <a:ea typeface="宋体"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167.3</a:t>
                      </a:r>
                      <a:endParaRPr kumimoji="0" lang="en-US" altLang="zh-CN" sz="1800" b="0"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376</a:t>
                      </a:r>
                      <a:endParaRPr kumimoji="0" lang="en-US" altLang="zh-CN" sz="1800" b="0"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1351.2</a:t>
                      </a:r>
                      <a:endParaRPr kumimoji="0" lang="en-US" altLang="zh-CN" sz="1800" b="0"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0-40 </a:t>
                      </a:r>
                      <a:endParaRPr kumimoji="0" lang="en-US" altLang="zh-CN" sz="1800" b="0"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U/L</a:t>
                      </a:r>
                      <a:endParaRPr kumimoji="0" lang="en-US" altLang="zh-CN" sz="1800" b="0"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45085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AST</a:t>
                      </a:r>
                      <a:endParaRPr kumimoji="0" lang="en-US" altLang="zh-CN" sz="1800" b="0" i="0" u="none" strike="noStrike" cap="none" normalizeH="0" baseline="0" smtClean="0">
                        <a:ln>
                          <a:noFill/>
                        </a:ln>
                        <a:solidFill>
                          <a:schemeClr val="tx1"/>
                        </a:solidFill>
                        <a:effectLst/>
                        <a:latin typeface="Arial" charset="0"/>
                        <a:ea typeface="宋体"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235.4</a:t>
                      </a:r>
                      <a:endParaRPr kumimoji="0" lang="en-US" altLang="zh-CN" sz="1800" b="0"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468.3</a:t>
                      </a:r>
                      <a:endParaRPr kumimoji="0" lang="en-US" altLang="zh-CN" sz="1800" b="0"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1599.9</a:t>
                      </a:r>
                      <a:endParaRPr kumimoji="0" lang="en-US" altLang="zh-CN" sz="1800" b="0"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0-40 </a:t>
                      </a:r>
                      <a:endParaRPr kumimoji="0" lang="en-US" altLang="zh-CN" sz="1800" b="0"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U/L</a:t>
                      </a:r>
                      <a:endParaRPr kumimoji="0" lang="en-US" altLang="zh-CN" sz="1800" b="0"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2438">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TP</a:t>
                      </a:r>
                      <a:endParaRPr kumimoji="0" lang="en-US" altLang="zh-CN" sz="1800" b="0" i="0" u="none" strike="noStrike" cap="none" normalizeH="0" baseline="0" smtClean="0">
                        <a:ln>
                          <a:noFill/>
                        </a:ln>
                        <a:solidFill>
                          <a:schemeClr val="tx1"/>
                        </a:solidFill>
                        <a:effectLst/>
                        <a:latin typeface="Arial" charset="0"/>
                        <a:ea typeface="宋体"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13.3</a:t>
                      </a:r>
                      <a:endParaRPr kumimoji="0" lang="en-US" altLang="zh-CN" sz="1800" b="0"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29.9</a:t>
                      </a:r>
                      <a:endParaRPr kumimoji="0" lang="en-US" altLang="zh-CN" sz="1800" b="0"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32.2</a:t>
                      </a:r>
                      <a:endParaRPr kumimoji="0" lang="en-US" altLang="zh-CN" sz="1800" b="0"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55-80 </a:t>
                      </a:r>
                      <a:endParaRPr kumimoji="0" lang="en-US" altLang="zh-CN" sz="1800" b="0"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g/L</a:t>
                      </a:r>
                      <a:endParaRPr kumimoji="0" lang="en-US" altLang="zh-CN" sz="1800" b="0"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45085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Alb</a:t>
                      </a:r>
                      <a:endParaRPr kumimoji="0" lang="en-US" altLang="zh-CN" sz="1800" b="0" i="0" u="none" strike="noStrike" cap="none" normalizeH="0" baseline="0" smtClean="0">
                        <a:ln>
                          <a:noFill/>
                        </a:ln>
                        <a:solidFill>
                          <a:schemeClr val="tx1"/>
                        </a:solidFill>
                        <a:effectLst/>
                        <a:latin typeface="Arial" charset="0"/>
                        <a:ea typeface="宋体"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6</a:t>
                      </a:r>
                      <a:endParaRPr kumimoji="0" lang="en-US" altLang="zh-CN" sz="1800" b="0"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12.3</a:t>
                      </a:r>
                      <a:endParaRPr kumimoji="0" lang="en-US" altLang="zh-CN" sz="1800" b="0"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16.5</a:t>
                      </a:r>
                      <a:endParaRPr kumimoji="0" lang="en-US" altLang="zh-CN" sz="1800" b="0"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35-50 </a:t>
                      </a:r>
                      <a:endParaRPr kumimoji="0" lang="en-US" altLang="zh-CN" sz="1800" b="0"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g/L</a:t>
                      </a:r>
                      <a:endParaRPr kumimoji="0" lang="en-US" altLang="zh-CN" sz="1800" b="0"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2438">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zh-CN" altLang="en-US" sz="1800" b="1" i="0" u="none" strike="noStrike" cap="none" normalizeH="0" baseline="0" smtClean="0">
                          <a:ln>
                            <a:noFill/>
                          </a:ln>
                          <a:solidFill>
                            <a:srgbClr val="000000"/>
                          </a:solidFill>
                          <a:effectLst/>
                          <a:latin typeface="Arial" charset="0"/>
                          <a:ea typeface="宋体" pitchFamily="2" charset="-122"/>
                        </a:rPr>
                        <a:t>总胆</a:t>
                      </a:r>
                      <a:endParaRPr kumimoji="0" lang="zh-CN" altLang="en-US" sz="1800" b="0" i="0" u="none" strike="noStrike" cap="none" normalizeH="0" baseline="0" smtClean="0">
                        <a:ln>
                          <a:noFill/>
                        </a:ln>
                        <a:solidFill>
                          <a:schemeClr val="tx1"/>
                        </a:solidFill>
                        <a:effectLst/>
                        <a:latin typeface="Arial" charset="0"/>
                        <a:ea typeface="宋体"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4</a:t>
                      </a:r>
                      <a:endParaRPr kumimoji="0" lang="en-US" altLang="zh-CN" sz="1800" b="0"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4</a:t>
                      </a:r>
                      <a:endParaRPr kumimoji="0" lang="en-US" altLang="zh-CN" sz="1800" b="0"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6</a:t>
                      </a:r>
                      <a:endParaRPr kumimoji="0" lang="en-US" altLang="zh-CN" sz="1800" b="0"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0-21 </a:t>
                      </a:r>
                      <a:endParaRPr kumimoji="0" lang="en-US" altLang="zh-CN" sz="1800" b="0"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umol/L</a:t>
                      </a:r>
                      <a:endParaRPr kumimoji="0" lang="en-US" altLang="zh-CN" sz="1800" b="0"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458788">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zh-CN" altLang="en-US" sz="1800" b="1" i="0" u="none" strike="noStrike" cap="none" normalizeH="0" baseline="0" smtClean="0">
                          <a:ln>
                            <a:noFill/>
                          </a:ln>
                          <a:solidFill>
                            <a:srgbClr val="000000"/>
                          </a:solidFill>
                          <a:effectLst/>
                          <a:latin typeface="Arial" charset="0"/>
                          <a:ea typeface="宋体" pitchFamily="2" charset="-122"/>
                        </a:rPr>
                        <a:t>直胆</a:t>
                      </a:r>
                      <a:endParaRPr kumimoji="0" lang="zh-CN" altLang="en-US" sz="1800" b="0" i="0" u="none" strike="noStrike" cap="none" normalizeH="0" baseline="0" smtClean="0">
                        <a:ln>
                          <a:noFill/>
                        </a:ln>
                        <a:solidFill>
                          <a:schemeClr val="tx1"/>
                        </a:solidFill>
                        <a:effectLst/>
                        <a:latin typeface="Arial" charset="0"/>
                        <a:ea typeface="宋体"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2.57</a:t>
                      </a:r>
                      <a:endParaRPr kumimoji="0" lang="en-US" altLang="zh-CN" sz="1800" b="0"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2.94</a:t>
                      </a:r>
                      <a:endParaRPr kumimoji="0" lang="en-US" altLang="zh-CN" sz="1800" b="0"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4.88</a:t>
                      </a:r>
                      <a:endParaRPr kumimoji="0" lang="en-US" altLang="zh-CN" sz="1800" b="0"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0-8.6 </a:t>
                      </a:r>
                      <a:endParaRPr kumimoji="0" lang="en-US" altLang="zh-CN" sz="1800" b="0"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umol/L</a:t>
                      </a:r>
                      <a:endParaRPr kumimoji="0" lang="en-US" altLang="zh-CN" sz="1800" b="0"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2438">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CK</a:t>
                      </a:r>
                      <a:endParaRPr kumimoji="0" lang="en-US" altLang="zh-CN" sz="1800" b="0" i="0" u="none" strike="noStrike" cap="none" normalizeH="0" baseline="0" smtClean="0">
                        <a:ln>
                          <a:noFill/>
                        </a:ln>
                        <a:solidFill>
                          <a:schemeClr val="tx1"/>
                        </a:solidFill>
                        <a:effectLst/>
                        <a:latin typeface="Arial" charset="0"/>
                        <a:ea typeface="宋体"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3393</a:t>
                      </a:r>
                      <a:endParaRPr kumimoji="0" lang="en-US" altLang="zh-CN" sz="1800" b="0"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3384</a:t>
                      </a:r>
                      <a:endParaRPr kumimoji="0" lang="en-US" altLang="zh-CN" sz="1800" b="0"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7539</a:t>
                      </a:r>
                      <a:endParaRPr kumimoji="0" lang="en-US" altLang="zh-CN" sz="1800" b="0"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2-200 </a:t>
                      </a:r>
                      <a:endParaRPr kumimoji="0" lang="en-US" altLang="zh-CN" sz="1800" b="0"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U/L</a:t>
                      </a:r>
                      <a:endParaRPr kumimoji="0" lang="en-US" altLang="zh-CN" sz="1800" b="0"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450850">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zh-CN" altLang="en-US" sz="1800" b="0" i="0" u="none" strike="noStrike" cap="none" normalizeH="0" baseline="0" smtClean="0">
                          <a:ln>
                            <a:noFill/>
                          </a:ln>
                          <a:solidFill>
                            <a:srgbClr val="030505"/>
                          </a:solidFill>
                          <a:effectLst/>
                          <a:latin typeface="Arial" charset="0"/>
                          <a:ea typeface="宋体" pitchFamily="2" charset="-122"/>
                        </a:rPr>
                        <a:t> </a:t>
                      </a:r>
                      <a:r>
                        <a:rPr kumimoji="0" lang="en-US" altLang="zh-CN" sz="1800" b="0" i="0" u="none" strike="noStrike" cap="none" normalizeH="0" baseline="0" smtClean="0">
                          <a:ln>
                            <a:noFill/>
                          </a:ln>
                          <a:solidFill>
                            <a:srgbClr val="030505"/>
                          </a:solidFill>
                          <a:effectLst/>
                          <a:latin typeface="Arial" charset="0"/>
                          <a:ea typeface="宋体" pitchFamily="2" charset="-122"/>
                        </a:rPr>
                        <a:t>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30505"/>
                          </a:solidFill>
                          <a:effectLst/>
                          <a:latin typeface="Arial" charset="0"/>
                          <a:ea typeface="宋体" pitchFamily="2" charset="-122"/>
                        </a:rPr>
                        <a:t>930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endParaRPr kumimoji="0" lang="zh-CN" altLang="en-US" sz="1800" b="0" i="0" u="none" strike="noStrike" cap="none" normalizeH="0" baseline="0" smtClean="0">
                        <a:ln>
                          <a:noFill/>
                        </a:ln>
                        <a:solidFill>
                          <a:srgbClr val="030505"/>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30505"/>
                          </a:solidFill>
                          <a:effectLst/>
                          <a:latin typeface="Arial" charset="0"/>
                          <a:ea typeface="宋体" pitchFamily="2" charset="-122"/>
                        </a:rPr>
                        <a:t>2559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30505"/>
                          </a:solidFill>
                          <a:effectLst/>
                          <a:latin typeface="Arial" charset="0"/>
                          <a:ea typeface="宋体" pitchFamily="2" charset="-122"/>
                        </a:rPr>
                        <a:t>40-250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0000"/>
                        <a:buFont typeface="Wingdings" pitchFamily="2" charset="2"/>
                        <a:defRPr sz="2600">
                          <a:solidFill>
                            <a:schemeClr val="tx2"/>
                          </a:solidFill>
                          <a:latin typeface="Arial" charset="0"/>
                          <a:ea typeface="宋体" pitchFamily="2" charset="-122"/>
                        </a:defRPr>
                      </a:lvl1pPr>
                      <a:lvl2pPr>
                        <a:spcBef>
                          <a:spcPct val="20000"/>
                        </a:spcBef>
                        <a:buClr>
                          <a:schemeClr val="accent1"/>
                        </a:buClr>
                        <a:buSzPct val="75000"/>
                        <a:buFont typeface="Wingdings" pitchFamily="2" charset="2"/>
                        <a:defRPr sz="2400">
                          <a:solidFill>
                            <a:schemeClr val="tx2"/>
                          </a:solidFill>
                          <a:latin typeface="Arial" charset="0"/>
                          <a:ea typeface="宋体" pitchFamily="2" charset="-122"/>
                        </a:defRPr>
                      </a:lvl2pPr>
                      <a:lvl3pPr>
                        <a:spcBef>
                          <a:spcPct val="20000"/>
                        </a:spcBef>
                        <a:buClr>
                          <a:schemeClr val="accent2"/>
                        </a:buClr>
                        <a:defRPr sz="2000">
                          <a:solidFill>
                            <a:schemeClr val="tx2"/>
                          </a:solidFill>
                          <a:latin typeface="Arial" charset="0"/>
                          <a:ea typeface="宋体" pitchFamily="2" charset="-122"/>
                        </a:defRPr>
                      </a:lvl3pPr>
                      <a:lvl4pPr>
                        <a:spcBef>
                          <a:spcPct val="20000"/>
                        </a:spcBef>
                        <a:buClr>
                          <a:schemeClr val="tx1"/>
                        </a:buClr>
                        <a:defRPr>
                          <a:solidFill>
                            <a:schemeClr val="tx2"/>
                          </a:solidFill>
                          <a:latin typeface="Arial" charset="0"/>
                          <a:ea typeface="宋体" pitchFamily="2" charset="-122"/>
                        </a:defRPr>
                      </a:lvl4pPr>
                      <a:lvl5pPr>
                        <a:spcBef>
                          <a:spcPct val="20000"/>
                        </a:spcBef>
                        <a:defRPr>
                          <a:solidFill>
                            <a:schemeClr val="tx2"/>
                          </a:solidFill>
                          <a:latin typeface="Arial" charset="0"/>
                          <a:ea typeface="宋体" pitchFamily="2" charset="-122"/>
                        </a:defRPr>
                      </a:lvl5pPr>
                      <a:lvl6pPr fontAlgn="base">
                        <a:spcBef>
                          <a:spcPct val="20000"/>
                        </a:spcBef>
                        <a:spcAft>
                          <a:spcPct val="0"/>
                        </a:spcAft>
                        <a:defRPr>
                          <a:solidFill>
                            <a:schemeClr val="tx2"/>
                          </a:solidFill>
                          <a:latin typeface="Arial" charset="0"/>
                          <a:ea typeface="宋体" pitchFamily="2" charset="-122"/>
                        </a:defRPr>
                      </a:lvl6pPr>
                      <a:lvl7pPr fontAlgn="base">
                        <a:spcBef>
                          <a:spcPct val="20000"/>
                        </a:spcBef>
                        <a:spcAft>
                          <a:spcPct val="0"/>
                        </a:spcAft>
                        <a:defRPr>
                          <a:solidFill>
                            <a:schemeClr val="tx2"/>
                          </a:solidFill>
                          <a:latin typeface="Arial" charset="0"/>
                          <a:ea typeface="宋体" pitchFamily="2" charset="-122"/>
                        </a:defRPr>
                      </a:lvl7pPr>
                      <a:lvl8pPr fontAlgn="base">
                        <a:spcBef>
                          <a:spcPct val="20000"/>
                        </a:spcBef>
                        <a:spcAft>
                          <a:spcPct val="0"/>
                        </a:spcAft>
                        <a:defRPr>
                          <a:solidFill>
                            <a:schemeClr val="tx2"/>
                          </a:solidFill>
                          <a:latin typeface="Arial" charset="0"/>
                          <a:ea typeface="宋体" pitchFamily="2" charset="-122"/>
                        </a:defRPr>
                      </a:lvl8pPr>
                      <a:lvl9pPr fontAlgn="base">
                        <a:spcBef>
                          <a:spcPct val="20000"/>
                        </a:spcBef>
                        <a:spcAft>
                          <a:spcPct val="0"/>
                        </a:spcAft>
                        <a:defRPr>
                          <a:solidFill>
                            <a:schemeClr val="tx2"/>
                          </a:solidFill>
                          <a:latin typeface="Arial" charset="0"/>
                          <a:ea typeface="宋体" pitchFamily="2" charset="-122"/>
                        </a:defRPr>
                      </a:lvl9p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rgbClr val="000000"/>
                          </a:solidFill>
                          <a:effectLst/>
                          <a:latin typeface="Arial" charset="0"/>
                          <a:ea typeface="宋体" pitchFamily="2" charset="-122"/>
                        </a:rPr>
                        <a:t>U/L</a:t>
                      </a:r>
                      <a:endParaRPr kumimoji="0" lang="en-US" altLang="zh-CN" sz="1800" b="0" i="0" u="none" strike="noStrike" cap="none" normalizeH="0" baseline="0" smtClean="0">
                        <a:ln>
                          <a:noFill/>
                        </a:ln>
                        <a:solidFill>
                          <a:schemeClr val="tx1"/>
                        </a:solidFill>
                        <a:effectLst/>
                        <a:latin typeface="Arial" charset="0"/>
                        <a:ea typeface="宋体" pitchFamily="2" charset="-122"/>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547813" y="1125538"/>
            <a:ext cx="2976562" cy="71437"/>
          </a:xfrm>
        </p:spPr>
        <p:txBody>
          <a:bodyPr rtlCol="0">
            <a:normAutofit fontScale="90000"/>
          </a:bodyPr>
          <a:lstStyle/>
          <a:p>
            <a:pPr fontAlgn="auto">
              <a:spcAft>
                <a:spcPts val="0"/>
              </a:spcAft>
              <a:defRPr/>
            </a:pPr>
            <a:r>
              <a:rPr lang="zh-CN" altLang="en-US" sz="3800" smtClean="0">
                <a:solidFill>
                  <a:srgbClr val="FF3300"/>
                </a:solidFill>
              </a:rPr>
              <a:t>血小板输注</a:t>
            </a:r>
            <a:r>
              <a:rPr lang="zh-CN" altLang="en-US" sz="3800" smtClean="0"/>
              <a:t/>
            </a:r>
            <a:br>
              <a:rPr lang="zh-CN" altLang="en-US" sz="3800" smtClean="0"/>
            </a:br>
            <a:endParaRPr lang="zh-CN" altLang="en-US" sz="3800" smtClean="0"/>
          </a:p>
        </p:txBody>
      </p:sp>
      <p:sp>
        <p:nvSpPr>
          <p:cNvPr id="25602" name="Rectangle 3"/>
          <p:cNvSpPr>
            <a:spLocks noGrp="1" noChangeArrowheads="1"/>
          </p:cNvSpPr>
          <p:nvPr>
            <p:ph idx="1"/>
          </p:nvPr>
        </p:nvSpPr>
        <p:spPr>
          <a:xfrm>
            <a:off x="1116013" y="1844675"/>
            <a:ext cx="7010400" cy="3252788"/>
          </a:xfrm>
        </p:spPr>
        <p:txBody>
          <a:bodyPr/>
          <a:lstStyle/>
          <a:p>
            <a:r>
              <a:rPr lang="zh-CN" altLang="en-US" sz="2600" smtClean="0"/>
              <a:t> </a:t>
            </a:r>
            <a:r>
              <a:rPr lang="zh-CN" altLang="en-US" sz="2400" smtClean="0"/>
              <a:t>用于患者血小板数量减少或功能异常伴有出血倾向或表现。</a:t>
            </a:r>
            <a:br>
              <a:rPr lang="zh-CN" altLang="en-US" sz="2400" smtClean="0"/>
            </a:br>
            <a:r>
              <a:rPr lang="zh-CN" altLang="en-US" sz="2400" smtClean="0"/>
              <a:t>　　</a:t>
            </a:r>
            <a:r>
              <a:rPr lang="en-US" altLang="zh-CN" sz="2400" smtClean="0"/>
              <a:t>1</a:t>
            </a:r>
            <a:r>
              <a:rPr lang="zh-CN" altLang="en-US" sz="2400" smtClean="0"/>
              <a:t>． 血小板计数＞</a:t>
            </a:r>
            <a:r>
              <a:rPr lang="en-US" altLang="zh-CN" sz="2400" smtClean="0"/>
              <a:t>100×109/L</a:t>
            </a:r>
            <a:r>
              <a:rPr lang="zh-CN" altLang="en-US" sz="2400" smtClean="0"/>
              <a:t>，可以不输。</a:t>
            </a:r>
            <a:br>
              <a:rPr lang="zh-CN" altLang="en-US" sz="2400" smtClean="0"/>
            </a:br>
            <a:r>
              <a:rPr lang="zh-CN" altLang="en-US" sz="2400" smtClean="0"/>
              <a:t>　　</a:t>
            </a:r>
            <a:r>
              <a:rPr lang="en-US" altLang="zh-CN" sz="2400" smtClean="0"/>
              <a:t>2</a:t>
            </a:r>
            <a:r>
              <a:rPr lang="zh-CN" altLang="en-US" sz="2400" smtClean="0"/>
              <a:t>． 血小板计数＜</a:t>
            </a:r>
            <a:r>
              <a:rPr lang="en-US" altLang="zh-CN" sz="2400" smtClean="0"/>
              <a:t>50×109/L</a:t>
            </a:r>
            <a:r>
              <a:rPr lang="zh-CN" altLang="en-US" sz="2400" smtClean="0"/>
              <a:t>，应考虑输。</a:t>
            </a:r>
            <a:br>
              <a:rPr lang="zh-CN" altLang="en-US" sz="2400" smtClean="0"/>
            </a:br>
            <a:r>
              <a:rPr lang="zh-CN" altLang="en-US" sz="2400" smtClean="0"/>
              <a:t>　　</a:t>
            </a:r>
            <a:r>
              <a:rPr lang="en-US" altLang="zh-CN" sz="2400" smtClean="0"/>
              <a:t>3</a:t>
            </a:r>
            <a:r>
              <a:rPr lang="zh-CN" altLang="en-US" sz="2400" smtClean="0"/>
              <a:t>． 血小板计数在</a:t>
            </a:r>
            <a:r>
              <a:rPr lang="en-US" altLang="zh-CN" sz="2400" smtClean="0"/>
              <a:t>50~100×109/L</a:t>
            </a:r>
            <a:r>
              <a:rPr lang="zh-CN" altLang="en-US" sz="2400" smtClean="0"/>
              <a:t>之间，应根据是否有自发性出血或伤口渗血决定。</a:t>
            </a:r>
            <a:br>
              <a:rPr lang="zh-CN" altLang="en-US" sz="2400" smtClean="0"/>
            </a:br>
            <a:r>
              <a:rPr lang="zh-CN" altLang="en-US" sz="2400" smtClean="0"/>
              <a:t>　　</a:t>
            </a:r>
            <a:r>
              <a:rPr lang="en-US" altLang="zh-CN" sz="2400" smtClean="0"/>
              <a:t>4</a:t>
            </a:r>
            <a:r>
              <a:rPr lang="zh-CN" altLang="en-US" sz="2400" smtClean="0"/>
              <a:t>． 如术中出现不可控渗血，确定血小板功能低下，输血小板不受上述限制。 </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Rectangle 2"/>
          <p:cNvSpPr>
            <a:spLocks noGrp="1" noChangeArrowheads="1"/>
          </p:cNvSpPr>
          <p:nvPr>
            <p:ph type="title"/>
          </p:nvPr>
        </p:nvSpPr>
        <p:spPr/>
        <p:txBody>
          <a:bodyPr/>
          <a:lstStyle/>
          <a:p>
            <a:r>
              <a:rPr lang="zh-CN" altLang="en-US" smtClean="0"/>
              <a:t>小结</a:t>
            </a:r>
            <a:r>
              <a:rPr lang="en-US" altLang="zh-CN" smtClean="0"/>
              <a:t>(</a:t>
            </a:r>
            <a:r>
              <a:rPr lang="zh-CN" altLang="en-US" sz="2700" smtClean="0">
                <a:solidFill>
                  <a:srgbClr val="FF3300"/>
                </a:solidFill>
              </a:rPr>
              <a:t>先知先觉、</a:t>
            </a:r>
            <a:r>
              <a:rPr lang="zh-CN" altLang="en-US" sz="2700" smtClean="0"/>
              <a:t>先知后觉</a:t>
            </a:r>
            <a:r>
              <a:rPr lang="zh-CN" altLang="en-US" sz="2700" smtClean="0">
                <a:solidFill>
                  <a:srgbClr val="FF3300"/>
                </a:solidFill>
              </a:rPr>
              <a:t>、后知后觉</a:t>
            </a:r>
            <a:r>
              <a:rPr lang="en-US" altLang="zh-CN" smtClean="0"/>
              <a:t>)</a:t>
            </a:r>
          </a:p>
        </p:txBody>
      </p:sp>
      <p:sp>
        <p:nvSpPr>
          <p:cNvPr id="105474" name="Rectangle 3"/>
          <p:cNvSpPr>
            <a:spLocks noGrp="1" noChangeArrowheads="1"/>
          </p:cNvSpPr>
          <p:nvPr>
            <p:ph idx="1"/>
          </p:nvPr>
        </p:nvSpPr>
        <p:spPr/>
        <p:txBody>
          <a:bodyPr/>
          <a:lstStyle/>
          <a:p>
            <a:pPr>
              <a:lnSpc>
                <a:spcPct val="90000"/>
              </a:lnSpc>
            </a:pPr>
            <a:r>
              <a:rPr lang="zh-CN" altLang="en-US" smtClean="0"/>
              <a:t>不忘病人体征</a:t>
            </a:r>
          </a:p>
          <a:p>
            <a:pPr>
              <a:lnSpc>
                <a:spcPct val="90000"/>
              </a:lnSpc>
            </a:pPr>
            <a:r>
              <a:rPr lang="zh-CN" altLang="en-US" smtClean="0"/>
              <a:t>掌握病情变化及用药</a:t>
            </a:r>
            <a:endParaRPr lang="en-US" altLang="zh-CN" smtClean="0"/>
          </a:p>
          <a:p>
            <a:pPr>
              <a:lnSpc>
                <a:spcPct val="90000"/>
              </a:lnSpc>
            </a:pPr>
            <a:r>
              <a:rPr lang="zh-CN" altLang="en-US" smtClean="0"/>
              <a:t>知晓血常规检测状态</a:t>
            </a:r>
          </a:p>
          <a:p>
            <a:pPr>
              <a:lnSpc>
                <a:spcPct val="90000"/>
              </a:lnSpc>
            </a:pPr>
            <a:r>
              <a:rPr lang="zh-CN" altLang="en-US" smtClean="0"/>
              <a:t>了解血液成分质与量</a:t>
            </a:r>
          </a:p>
          <a:p>
            <a:pPr>
              <a:lnSpc>
                <a:spcPct val="90000"/>
              </a:lnSpc>
            </a:pPr>
            <a:r>
              <a:rPr lang="zh-CN" altLang="en-US" smtClean="0"/>
              <a:t>熟悉凝血过程</a:t>
            </a:r>
          </a:p>
          <a:p>
            <a:pPr>
              <a:lnSpc>
                <a:spcPct val="90000"/>
              </a:lnSpc>
            </a:pPr>
            <a:r>
              <a:rPr lang="zh-CN" altLang="en-US" smtClean="0"/>
              <a:t>关注输后评价</a:t>
            </a:r>
          </a:p>
          <a:p>
            <a:pPr>
              <a:lnSpc>
                <a:spcPct val="90000"/>
              </a:lnSpc>
            </a:pPr>
            <a:r>
              <a:rPr lang="zh-CN" altLang="en-US" smtClean="0"/>
              <a:t>输血的临床会诊</a:t>
            </a:r>
          </a:p>
          <a:p>
            <a:pPr>
              <a:lnSpc>
                <a:spcPct val="90000"/>
              </a:lnSpc>
            </a:pPr>
            <a:r>
              <a:rPr lang="zh-CN" altLang="en-US" smtClean="0"/>
              <a:t>开展不同专业的交流与碰撞</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2"/>
          <p:cNvSpPr>
            <a:spLocks noGrp="1" noChangeArrowheads="1"/>
          </p:cNvSpPr>
          <p:nvPr>
            <p:ph type="title"/>
          </p:nvPr>
        </p:nvSpPr>
        <p:spPr>
          <a:xfrm>
            <a:off x="1258888" y="2205038"/>
            <a:ext cx="7151687" cy="1800225"/>
          </a:xfrm>
        </p:spPr>
        <p:txBody>
          <a:bodyPr/>
          <a:lstStyle/>
          <a:p>
            <a:r>
              <a:rPr lang="zh-CN" altLang="en-US" sz="3800" b="1" smtClean="0"/>
              <a:t>获得智慧的途径：博学之，审问之，慎思之，明辨之，笃行之</a:t>
            </a:r>
            <a:r>
              <a:rPr lang="zh-CN" altLang="en-US" sz="3800" smtClean="0"/>
              <a:t> </a:t>
            </a:r>
            <a:br>
              <a:rPr lang="zh-CN" altLang="en-US" sz="3800" smtClean="0"/>
            </a:br>
            <a:endParaRPr lang="zh-CN" altLang="en-US" sz="3800" smtClean="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Rectangle 3"/>
          <p:cNvSpPr>
            <a:spLocks noGrp="1" noChangeArrowheads="1"/>
          </p:cNvSpPr>
          <p:nvPr>
            <p:ph idx="1"/>
          </p:nvPr>
        </p:nvSpPr>
        <p:spPr>
          <a:xfrm>
            <a:off x="1403350" y="1341438"/>
            <a:ext cx="7129463" cy="3959225"/>
          </a:xfrm>
        </p:spPr>
        <p:txBody>
          <a:bodyPr/>
          <a:lstStyle/>
          <a:p>
            <a:r>
              <a:rPr lang="zh-CN" altLang="en-US" sz="2600" smtClean="0"/>
              <a:t>通过对思想的甄别，并在反复行动中打破思想的界限，逐渐将思想融贯为一种圆融的品质：一种应对宇宙万物的能力，一种全视域地看待问题的态度，一种谦虚的品格，一种开阔、包容的心胸与宏阔的视野</a:t>
            </a:r>
            <a:r>
              <a:rPr lang="en-US" altLang="zh-CN" sz="2600" smtClean="0"/>
              <a:t>——</a:t>
            </a:r>
            <a:r>
              <a:rPr lang="zh-CN" altLang="en-US" sz="2600" smtClean="0"/>
              <a:t>此即为大智慧。</a:t>
            </a:r>
          </a:p>
          <a:p>
            <a:endParaRPr lang="zh-CN" altLang="en-US" sz="2600" smtClean="0"/>
          </a:p>
          <a:p>
            <a:r>
              <a:rPr lang="zh-CN" altLang="en-US" sz="2600" b="1" smtClean="0"/>
              <a:t>这种智慧在</a:t>
            </a:r>
            <a:r>
              <a:rPr lang="zh-CN" altLang="en-US" sz="2600" b="1" smtClean="0">
                <a:solidFill>
                  <a:srgbClr val="FF3300"/>
                </a:solidFill>
              </a:rPr>
              <a:t>儒家为中庸</a:t>
            </a:r>
            <a:r>
              <a:rPr lang="zh-CN" altLang="en-US" sz="2600" b="1" smtClean="0"/>
              <a:t>，在</a:t>
            </a:r>
            <a:r>
              <a:rPr lang="zh-CN" altLang="en-US" sz="2600" b="1" smtClean="0">
                <a:solidFill>
                  <a:srgbClr val="FF3300"/>
                </a:solidFill>
              </a:rPr>
              <a:t>道家为“得道”</a:t>
            </a:r>
            <a:r>
              <a:rPr lang="zh-CN" altLang="en-US" sz="2600" b="1" smtClean="0"/>
              <a:t>，在</a:t>
            </a:r>
            <a:r>
              <a:rPr lang="zh-CN" altLang="en-US" sz="2600" b="1" smtClean="0">
                <a:solidFill>
                  <a:srgbClr val="FF3300"/>
                </a:solidFill>
              </a:rPr>
              <a:t>佛家为“菩提”，为“无上正德正觉”</a:t>
            </a:r>
            <a:r>
              <a:rPr lang="zh-CN" altLang="en-US" sz="2600" b="1" smtClean="0"/>
              <a:t>。 </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Rectangle 3"/>
          <p:cNvSpPr>
            <a:spLocks noGrp="1" noChangeArrowheads="1"/>
          </p:cNvSpPr>
          <p:nvPr>
            <p:ph idx="1"/>
          </p:nvPr>
        </p:nvSpPr>
        <p:spPr>
          <a:xfrm>
            <a:off x="1042988" y="1628775"/>
            <a:ext cx="7010400" cy="4114800"/>
          </a:xfrm>
        </p:spPr>
        <p:txBody>
          <a:bodyPr/>
          <a:lstStyle/>
          <a:p>
            <a:pPr algn="ctr">
              <a:buFont typeface="Wingdings" pitchFamily="2" charset="2"/>
              <a:buNone/>
            </a:pPr>
            <a:endParaRPr lang="zh-CN" altLang="en-US" sz="6500" smtClean="0"/>
          </a:p>
          <a:p>
            <a:pPr algn="ctr">
              <a:buFont typeface="Wingdings" pitchFamily="2" charset="2"/>
              <a:buNone/>
            </a:pPr>
            <a:r>
              <a:rPr lang="zh-CN" altLang="en-US" sz="6500" smtClean="0">
                <a:solidFill>
                  <a:srgbClr val="FF3300"/>
                </a:solidFill>
              </a:rPr>
              <a:t>谢    谢</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476375" y="765175"/>
            <a:ext cx="5688013" cy="576263"/>
          </a:xfrm>
        </p:spPr>
        <p:txBody>
          <a:bodyPr rtlCol="0">
            <a:normAutofit fontScale="90000"/>
          </a:bodyPr>
          <a:lstStyle/>
          <a:p>
            <a:pPr fontAlgn="auto">
              <a:spcAft>
                <a:spcPts val="0"/>
              </a:spcAft>
              <a:defRPr/>
            </a:pPr>
            <a:r>
              <a:rPr lang="zh-CN" altLang="en-US" sz="3800" smtClean="0"/>
              <a:t> </a:t>
            </a:r>
            <a:r>
              <a:rPr lang="zh-CN" altLang="en-US" sz="3800" smtClean="0">
                <a:solidFill>
                  <a:srgbClr val="FF3300"/>
                </a:solidFill>
              </a:rPr>
              <a:t>新鲜冰冻血浆（</a:t>
            </a:r>
            <a:r>
              <a:rPr lang="en-US" altLang="zh-CN" sz="3800" smtClean="0">
                <a:solidFill>
                  <a:srgbClr val="FF3300"/>
                </a:solidFill>
              </a:rPr>
              <a:t>FFP</a:t>
            </a:r>
            <a:r>
              <a:rPr lang="zh-CN" altLang="en-US" sz="3800" smtClean="0">
                <a:solidFill>
                  <a:srgbClr val="FF3300"/>
                </a:solidFill>
              </a:rPr>
              <a:t>）</a:t>
            </a:r>
            <a:r>
              <a:rPr lang="zh-CN" altLang="en-US" sz="3800" smtClean="0"/>
              <a:t/>
            </a:r>
            <a:br>
              <a:rPr lang="zh-CN" altLang="en-US" sz="3800" smtClean="0"/>
            </a:br>
            <a:endParaRPr lang="zh-CN" altLang="en-US" sz="3800" smtClean="0"/>
          </a:p>
        </p:txBody>
      </p:sp>
      <p:sp>
        <p:nvSpPr>
          <p:cNvPr id="26626" name="Rectangle 3"/>
          <p:cNvSpPr>
            <a:spLocks noGrp="1" noChangeArrowheads="1"/>
          </p:cNvSpPr>
          <p:nvPr>
            <p:ph idx="1"/>
          </p:nvPr>
        </p:nvSpPr>
        <p:spPr>
          <a:xfrm>
            <a:off x="1042988" y="1989138"/>
            <a:ext cx="7440612" cy="4114800"/>
          </a:xfrm>
        </p:spPr>
        <p:txBody>
          <a:bodyPr/>
          <a:lstStyle/>
          <a:p>
            <a:pPr>
              <a:lnSpc>
                <a:spcPct val="80000"/>
              </a:lnSpc>
            </a:pPr>
            <a:r>
              <a:rPr lang="zh-CN" altLang="en-US" sz="2600" smtClean="0"/>
              <a:t>用于凝血因子缺乏的患者。</a:t>
            </a:r>
          </a:p>
          <a:p>
            <a:pPr>
              <a:lnSpc>
                <a:spcPct val="80000"/>
              </a:lnSpc>
              <a:buFont typeface="Wingdings" pitchFamily="2" charset="2"/>
              <a:buNone/>
            </a:pPr>
            <a:r>
              <a:rPr lang="zh-CN" altLang="en-US" sz="2600" smtClean="0"/>
              <a:t/>
            </a:r>
            <a:br>
              <a:rPr lang="zh-CN" altLang="en-US" sz="2600" smtClean="0"/>
            </a:br>
            <a:r>
              <a:rPr lang="zh-CN" altLang="en-US" sz="2600" smtClean="0"/>
              <a:t>　</a:t>
            </a:r>
            <a:r>
              <a:rPr lang="zh-CN" altLang="en-US" sz="2400" smtClean="0"/>
              <a:t>　</a:t>
            </a:r>
            <a:r>
              <a:rPr lang="en-US" altLang="zh-CN" sz="2400" smtClean="0"/>
              <a:t>1</a:t>
            </a:r>
            <a:r>
              <a:rPr lang="zh-CN" altLang="en-US" sz="2400" smtClean="0"/>
              <a:t>． </a:t>
            </a:r>
            <a:r>
              <a:rPr lang="en-US" altLang="zh-CN" sz="2400" smtClean="0"/>
              <a:t>PT</a:t>
            </a:r>
            <a:r>
              <a:rPr lang="zh-CN" altLang="en-US" sz="2400" smtClean="0"/>
              <a:t>或</a:t>
            </a:r>
            <a:r>
              <a:rPr lang="en-US" altLang="zh-CN" sz="2400" smtClean="0"/>
              <a:t>APTT</a:t>
            </a:r>
            <a:r>
              <a:rPr lang="zh-CN" altLang="en-US" sz="2400" smtClean="0"/>
              <a:t>＞正常</a:t>
            </a:r>
            <a:r>
              <a:rPr lang="en-US" altLang="zh-CN" sz="2400" smtClean="0"/>
              <a:t>1.5</a:t>
            </a:r>
            <a:r>
              <a:rPr lang="zh-CN" altLang="en-US" sz="2400" smtClean="0"/>
              <a:t>倍，创面弥漫性渗血。</a:t>
            </a:r>
            <a:br>
              <a:rPr lang="zh-CN" altLang="en-US" sz="2400" smtClean="0"/>
            </a:br>
            <a:r>
              <a:rPr lang="zh-CN" altLang="en-US" sz="2400" smtClean="0"/>
              <a:t>　　</a:t>
            </a:r>
            <a:r>
              <a:rPr lang="en-US" altLang="zh-CN" sz="2400" smtClean="0"/>
              <a:t>2</a:t>
            </a:r>
            <a:r>
              <a:rPr lang="zh-CN" altLang="en-US" sz="2400" smtClean="0"/>
              <a:t>． 患者急性大出血输入大量库存全血或浓缩红细胞后（出血量或输血量相当于患者自身血容量）。</a:t>
            </a:r>
            <a:br>
              <a:rPr lang="zh-CN" altLang="en-US" sz="2400" smtClean="0"/>
            </a:br>
            <a:r>
              <a:rPr lang="zh-CN" altLang="en-US" sz="2400" smtClean="0"/>
              <a:t>　　</a:t>
            </a:r>
            <a:r>
              <a:rPr lang="en-US" altLang="zh-CN" sz="2400" smtClean="0"/>
              <a:t>3</a:t>
            </a:r>
            <a:r>
              <a:rPr lang="zh-CN" altLang="en-US" sz="2400" smtClean="0"/>
              <a:t>． 病史或临床过程表现有先天性或获得性凝血功能障碍。</a:t>
            </a:r>
            <a:br>
              <a:rPr lang="zh-CN" altLang="en-US" sz="2400" smtClean="0"/>
            </a:br>
            <a:r>
              <a:rPr lang="zh-CN" altLang="en-US" sz="2400" smtClean="0"/>
              <a:t>　　</a:t>
            </a:r>
            <a:r>
              <a:rPr lang="en-US" altLang="zh-CN" sz="2400" smtClean="0"/>
              <a:t>4</a:t>
            </a:r>
            <a:r>
              <a:rPr lang="zh-CN" altLang="en-US" sz="2400" smtClean="0"/>
              <a:t>． 紧急对抗华法令的抗凝血作用（</a:t>
            </a:r>
            <a:r>
              <a:rPr lang="en-US" altLang="zh-CN" sz="2400" smtClean="0"/>
              <a:t>FFP</a:t>
            </a:r>
            <a:r>
              <a:rPr lang="zh-CN" altLang="en-US" sz="2400" smtClean="0"/>
              <a:t>：</a:t>
            </a:r>
            <a:r>
              <a:rPr lang="en-US" altLang="zh-CN" sz="2400" smtClean="0"/>
              <a:t>5~8ml/kg</a:t>
            </a:r>
            <a:r>
              <a:rPr lang="zh-CN" altLang="en-US" sz="2400" smtClean="0"/>
              <a:t>）。</a:t>
            </a:r>
            <a:br>
              <a:rPr lang="zh-CN" altLang="en-US" sz="2400" smtClean="0"/>
            </a:br>
            <a:r>
              <a:rPr lang="zh-CN" altLang="en-US" sz="2400" smtClean="0"/>
              <a:t/>
            </a:r>
            <a:br>
              <a:rPr lang="zh-CN" altLang="en-US" sz="2400" smtClean="0"/>
            </a:br>
            <a:endParaRPr lang="zh-CN" altLang="en-US" sz="2400" smtClean="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8.3"/>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8879</Words>
  <Application>Microsoft Office PowerPoint</Application>
  <PresentationFormat>全屏显示(4:3)</PresentationFormat>
  <Paragraphs>1899</Paragraphs>
  <Slides>83</Slides>
  <Notes>1</Notes>
  <HiddenSlides>0</HiddenSlides>
  <MMClips>1</MMClips>
  <ScaleCrop>false</ScaleCrop>
  <HeadingPairs>
    <vt:vector size="8" baseType="variant">
      <vt:variant>
        <vt:lpstr>已用的字体</vt:lpstr>
      </vt:variant>
      <vt:variant>
        <vt:i4>12</vt:i4>
      </vt:variant>
      <vt:variant>
        <vt:lpstr>演示文稿设计模板</vt:lpstr>
      </vt:variant>
      <vt:variant>
        <vt:i4>5</vt:i4>
      </vt:variant>
      <vt:variant>
        <vt:lpstr>嵌入 OLE 服务器</vt:lpstr>
      </vt:variant>
      <vt:variant>
        <vt:i4>1</vt:i4>
      </vt:variant>
      <vt:variant>
        <vt:lpstr>幻灯片标题</vt:lpstr>
      </vt:variant>
      <vt:variant>
        <vt:i4>83</vt:i4>
      </vt:variant>
    </vt:vector>
  </HeadingPairs>
  <TitlesOfParts>
    <vt:vector size="101" baseType="lpstr">
      <vt:lpstr>Calibri</vt:lpstr>
      <vt:lpstr>宋体</vt:lpstr>
      <vt:lpstr>Arial</vt:lpstr>
      <vt:lpstr>华文行楷</vt:lpstr>
      <vt:lpstr>Wingdings</vt:lpstr>
      <vt:lpstr>方正舒体</vt:lpstr>
      <vt:lpstr>黑体</vt:lpstr>
      <vt:lpstr>幼圆</vt:lpstr>
      <vt:lpstr>Verdana</vt:lpstr>
      <vt:lpstr>华文新魏</vt:lpstr>
      <vt:lpstr>Times New Roman</vt:lpstr>
      <vt:lpstr>华文仿宋</vt:lpstr>
      <vt:lpstr>Office 主题​​</vt:lpstr>
      <vt:lpstr>Office 主题​​</vt:lpstr>
      <vt:lpstr>Office 主题​​</vt:lpstr>
      <vt:lpstr>Office 主题​​</vt:lpstr>
      <vt:lpstr>Office 主题​​</vt:lpstr>
      <vt:lpstr>图表</vt:lpstr>
      <vt:lpstr> 合理用血的辩证思考</vt:lpstr>
      <vt:lpstr>幻灯片 2</vt:lpstr>
      <vt:lpstr>智慧与知识、思想的关系 </vt:lpstr>
      <vt:lpstr>智慧，乃为消除思想藩篱的“大思想”，它是“一”而非杂多，是圆融的，是“通”的。</vt:lpstr>
      <vt:lpstr>幻灯片 5</vt:lpstr>
      <vt:lpstr>合理用血的定义与范畴</vt:lpstr>
      <vt:lpstr>手术及创伤输血指南 </vt:lpstr>
      <vt:lpstr>血小板输注 </vt:lpstr>
      <vt:lpstr> 新鲜冰冻血浆（FFP） </vt:lpstr>
      <vt:lpstr>注意事项：</vt:lpstr>
      <vt:lpstr>幻灯片 11</vt:lpstr>
      <vt:lpstr>幻灯片 12</vt:lpstr>
      <vt:lpstr>幻灯片 13</vt:lpstr>
      <vt:lpstr>内科输血指南</vt:lpstr>
      <vt:lpstr> 血小板： </vt:lpstr>
      <vt:lpstr>血浆： </vt:lpstr>
      <vt:lpstr>血小板输注存在的问题</vt:lpstr>
      <vt:lpstr>血小板产品本身的问题</vt:lpstr>
      <vt:lpstr>患者个性化的问题</vt:lpstr>
      <vt:lpstr>特殊人群</vt:lpstr>
      <vt:lpstr>不同血液成分的输注顺序</vt:lpstr>
      <vt:lpstr>关注输注后的效果评价</vt:lpstr>
      <vt:lpstr>熟悉各血液成分的输注风险</vt:lpstr>
      <vt:lpstr>血液体外保存损伤与体内半衰期</vt:lpstr>
      <vt:lpstr>兵不见血刃，不战而屈人之兵</vt:lpstr>
      <vt:lpstr>输血小板只能为救命</vt:lpstr>
      <vt:lpstr>深入了解病情变化， 找准血小板申请提前量</vt:lpstr>
      <vt:lpstr>少输别人的血（两害相权取其轻）</vt:lpstr>
      <vt:lpstr>术前评价（输血科会诊）</vt:lpstr>
      <vt:lpstr>凝血检测</vt:lpstr>
      <vt:lpstr>幻灯片 31</vt:lpstr>
      <vt:lpstr>幻灯片 32</vt:lpstr>
      <vt:lpstr>幻灯片 33</vt:lpstr>
      <vt:lpstr>病例1.多病合并</vt:lpstr>
      <vt:lpstr>检查指标</vt:lpstr>
      <vt:lpstr>检查指标(TEG、血小板聚集实验未做)</vt:lpstr>
      <vt:lpstr>幻灯片 37</vt:lpstr>
      <vt:lpstr>病例2，血液病（化疗与血小板输注预期）</vt:lpstr>
      <vt:lpstr>病例分析</vt:lpstr>
      <vt:lpstr>化疗方案及用药</vt:lpstr>
      <vt:lpstr>化疗方案及用药</vt:lpstr>
      <vt:lpstr>依托泊苷</vt:lpstr>
      <vt:lpstr>检查指标</vt:lpstr>
      <vt:lpstr>折 线 图</vt:lpstr>
      <vt:lpstr>检查指标(TEG、血小板聚集实验未做)</vt:lpstr>
      <vt:lpstr>病例3.（肿瘤化疗与血小板输注预期）</vt:lpstr>
      <vt:lpstr>病例分析</vt:lpstr>
      <vt:lpstr>化疗方案及用药</vt:lpstr>
      <vt:lpstr>检查项目</vt:lpstr>
      <vt:lpstr>幻灯片 50</vt:lpstr>
      <vt:lpstr>幻灯片 51</vt:lpstr>
      <vt:lpstr>检查指标(TEG、血小板聚集实验未做)</vt:lpstr>
      <vt:lpstr>化疗药</vt:lpstr>
      <vt:lpstr>病例4. (内科出血与输血)</vt:lpstr>
      <vt:lpstr>病例分析</vt:lpstr>
      <vt:lpstr>检查指标</vt:lpstr>
      <vt:lpstr>折 线 图</vt:lpstr>
      <vt:lpstr>检查指标(TEG、血小板聚集实验未做)</vt:lpstr>
      <vt:lpstr> </vt:lpstr>
      <vt:lpstr>手术情况及简介</vt:lpstr>
      <vt:lpstr>检测项目</vt:lpstr>
      <vt:lpstr>幻灯片 62</vt:lpstr>
      <vt:lpstr>输血后评价</vt:lpstr>
      <vt:lpstr>输血后评价</vt:lpstr>
      <vt:lpstr>诊疗经过</vt:lpstr>
      <vt:lpstr>病例6.一般情况</vt:lpstr>
      <vt:lpstr>幻灯片 67</vt:lpstr>
      <vt:lpstr>检测指标</vt:lpstr>
      <vt:lpstr>检测指标</vt:lpstr>
      <vt:lpstr>输血后评价</vt:lpstr>
      <vt:lpstr>输血后评价</vt:lpstr>
      <vt:lpstr>幻灯片 72</vt:lpstr>
      <vt:lpstr>病例7.(重症外伤与输血)</vt:lpstr>
      <vt:lpstr>幻灯片 74</vt:lpstr>
      <vt:lpstr>幻灯片 75</vt:lpstr>
      <vt:lpstr>幻灯片 76</vt:lpstr>
      <vt:lpstr>幻灯片 77</vt:lpstr>
      <vt:lpstr>凝血六项</vt:lpstr>
      <vt:lpstr>生化指标</vt:lpstr>
      <vt:lpstr>小结(先知先觉、先知后觉、后知后觉)</vt:lpstr>
      <vt:lpstr>获得智慧的途径：博学之，审问之，慎思之，明辨之，笃行之  </vt:lpstr>
      <vt:lpstr>幻灯片 82</vt:lpstr>
      <vt:lpstr>幻灯片 83</vt:lpstr>
    </vt:vector>
  </TitlesOfParts>
  <Company>微软中国</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合理用血的辩证思考</dc:title>
  <dc:creator>微软用户</dc:creator>
  <cp:lastModifiedBy>Windows 用户</cp:lastModifiedBy>
  <cp:revision>2</cp:revision>
  <dcterms:created xsi:type="dcterms:W3CDTF">2015-07-24T03:02:40Z</dcterms:created>
  <dcterms:modified xsi:type="dcterms:W3CDTF">2015-08-11T07:28:40Z</dcterms:modified>
</cp:coreProperties>
</file>